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>
      <p:cViewPr varScale="1">
        <p:scale>
          <a:sx n="129" d="100"/>
          <a:sy n="129" d="100"/>
        </p:scale>
        <p:origin x="1793" y="5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>
            <a:extLst>
              <a:ext uri="{FF2B5EF4-FFF2-40B4-BE49-F238E27FC236}">
                <a16:creationId xmlns:a16="http://schemas.microsoft.com/office/drawing/2014/main" id="{22F0DEE4-5BE4-5840-9433-DA5DF3F70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Microsoft YaHei" charset="-122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191ABA9-0C34-0B47-B091-1778525A779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06669EB-9F96-5F45-B50B-E1BF049045C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03E692D-C4C0-EF4C-A889-A0FB766A158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25F3B8B-218E-DA49-B321-70A98F05CF9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5513D7E-2B8B-694C-854D-460D101C58F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61DC729-79D5-FF49-BFF0-FB5F6DA7CE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A1973EE-CC79-094A-BD21-E08465E64E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2D12BAC-E902-8C48-B960-D5696E603C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3FD31ED-EE69-CB48-BE1A-02287B054A8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433A860E-6087-254F-9250-043798DFC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3DD2EED3-2170-984D-9D0C-5C7E02E26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36A8059-EF14-E249-8C24-1943EC978D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3AADE09-C256-1D45-9E0D-3E438C235C0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A5AE5DFA-9E13-044C-9071-B03F00B32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C4D4D485-C05D-7B4B-A100-3CB556E7A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385E80A-2B88-0842-BA25-E7CBBE87F5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00267BE-526A-184F-B0B4-909D36CEFC8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929A6E11-68ED-9849-9813-EAACD2CD5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FC1B2D91-673D-FC44-B609-AE519E042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38DDAE7-45CE-7949-99E9-AE002175CE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91AF54A-3CA3-544F-B673-AFD064A416D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562E0399-C3B3-5B41-8A44-137FA5619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DE6BF276-6942-934C-98C6-23C13D3C3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3AD8A329-B90F-DF4D-B65C-7BECD5591E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D31F22B-AA52-664A-A530-0388978F0AB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71B18273-335F-3F4B-A8B4-71616A442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ED498B86-6784-9E47-8F8D-A188029BF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EB7C9A4-356E-4A49-9E4D-D2199CCE58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1735E15-6761-4743-BD54-0EC80169E96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2180A3E2-19E5-204F-8720-6C6A0A189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8DB8A639-B8B5-124E-B30D-37A7744A2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4768F13-78FE-6244-8DB4-6AD2BEB0AB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12DEC27-ED2B-824C-99CC-F2E4EBE6639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05DDE1DB-0788-4346-AA3C-6EA981359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D4CC9D54-53EF-CF44-97E8-EE8CA4697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3AFF66A-1E98-7248-8A63-2D6EC165E5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215972E-99F2-B74D-9229-A3D0AB0816E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60BF5A3E-164E-6F45-A2AA-09B98F0FBF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289EFEFC-3E1F-D84E-B7E0-EF17D8F6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1A7CF3B-3735-B840-9479-9F9D6D3050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3F1D3BD-0706-7741-9A13-05EDF9769DC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53963F7C-C4A4-B542-A15A-A957BEF32C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623ECEFA-C10E-1540-AC9D-5E88C6F3C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192136C-4348-4F48-8421-F34064E7F1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9D66E57-15FC-9345-952D-86223C3FE56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64A67B74-5E02-954B-83C8-2AC65E242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93F60F96-10F9-5543-93ED-A3EECA326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2E42A59-D9D7-4C47-B63E-7BC327F50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B1CCDB2-8E73-9D43-AA28-4B6BF6B149D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A0184641-E974-A946-8793-30A287BBF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9AC3CA57-9687-6F4C-B74C-828FA6B84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1B76BDC-B745-F14A-A8CE-4D783830BF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406453C-06D8-384E-946E-0973A270608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D00A6913-9D46-9E48-B4C3-E6F90F784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875AFBB7-85C4-7B4E-A05E-3166382E3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C3A60B9-C9E9-3749-9332-0A8A9DA5E8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B37662B-8970-8449-97EE-6691C5A4EF3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859DC682-1F4F-AA4B-8AA5-ACA96EC40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2E6F15E8-29E0-E24E-9F59-A9AC25318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3738401-2B9D-DA41-A33C-4597F41AF6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67FB3B3-8B71-9B4C-95FA-E36EE58F8BF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34EB8718-7F91-E04A-A7AA-8DD44520E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3E981796-999F-6C45-B6C2-91232C059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75024A9-5D26-D04F-99E6-0F9D7B044A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276C304-E4A3-0C45-A9B4-7A4CE0D3898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15E63026-42BF-BB40-B9CC-935196A76E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BD0D7CAF-196F-5A46-984A-30FDB067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8D0FEF17-51FA-6B4D-81DE-76A76E00D9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95D69B7-42E2-0B41-8690-383CFD923F4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1">
            <a:extLst>
              <a:ext uri="{FF2B5EF4-FFF2-40B4-BE49-F238E27FC236}">
                <a16:creationId xmlns:a16="http://schemas.microsoft.com/office/drawing/2014/main" id="{A585C214-0BC2-6041-B70F-6835028EB2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0851F86A-44BE-AA4F-B471-2C2A615A3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0D5E0A4-29D5-EE46-8A12-37AA4F5591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F97B1AD-3901-B345-99F4-65FB643AAF2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21766392-0403-1448-8C79-112F4EE3A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D870AE58-B41F-D548-A67E-168E23338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612467B3-9BB2-ED4E-B94B-C08B9807E2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AA0CC71-230C-A444-8665-58989456C33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0986081B-4B79-F448-869D-DC1FE818C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0B6D5E30-74E8-F84E-B60F-A72D02C6A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3479EE0-8560-C042-ABE0-51E4BC9389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DCF6642-3C47-2F49-9983-68562CA8024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C16FC6C8-D60B-A04C-B5CA-F237DDA0D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BD00BE29-9D5A-3D4B-BCA3-EA7E5E1B1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17E5CDE-FBE0-7649-8D71-7BDFF94F5B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3F7343A-4ECE-294F-8573-308EEE8F2C8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id="{2CB311C6-3843-AE4A-BA28-3DED36B0C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1B2F5188-E3A2-524F-BDA2-5B72C7987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013AFF6-68A5-F44B-99A6-EFA58A24D7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A8B7763-F593-594F-BEC0-51A3B7692A6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4937A22B-1F69-8B47-BF6B-3A9C2419B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54BAB0AC-9F81-8F4B-B578-0FDE21390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9C535A2-F8A0-234C-BE4E-E214FD319F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8439C19-49D1-2C4D-BFE3-98C319FB1B3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46B1B44B-F2C3-C746-9222-6D499E15B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D551BA19-A8FD-E548-88C7-7A56CF431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E446F1B-23A7-C844-AE44-57C76415FA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90F7C67-D031-AB44-A37F-77BA4E0CFD0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2B798C3F-480D-AA46-8019-286851A7D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1F2E2104-EE1B-954F-BF8E-B6AA63F11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34F1029-1AF0-DE40-9278-6D37D306AA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D8F1AD5-21ED-4342-980C-93A0DB7ADD7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1">
            <a:extLst>
              <a:ext uri="{FF2B5EF4-FFF2-40B4-BE49-F238E27FC236}">
                <a16:creationId xmlns:a16="http://schemas.microsoft.com/office/drawing/2014/main" id="{A4071E46-16C9-754B-9335-4E7528984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E2B0E644-E950-9E42-9C41-AE3C2BC2F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9C8AADE-E48E-FA44-9445-448D1F0087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D025289-2A9E-A74D-9D63-9F3A63F89E4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0EF9FA8D-8AE2-BA43-8072-0DA65CC2AC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8AB0D8C1-3078-2444-A2CE-9DFDC0530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1608E02-C478-BF46-95E6-5BCD408B7B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98CF46B-CF9E-CF48-84D8-AC27D6D3443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42D6C935-C17D-B74E-88FB-E4201806C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58E88265-2982-A249-A446-018116A83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B0D69D2-55C8-2047-8B10-6D06627941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899EB6C-0E42-434E-B3BF-82A2DC4ACD5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EAE4F2B5-7E50-F441-8E09-04E0817A0D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AB7D1AC9-C74E-0F4C-8398-4B6A369D5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B960D59-A2A7-E64D-AAC1-B8A5D75E68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4A46801-7B92-544E-A717-03020458098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84B21AB9-DDCF-9B46-AF33-E14C4814F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0E9D8DE7-A4A9-0F44-9959-2F5507298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A8DE731-028C-5F46-8ED1-80369BC62B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A74C119-C2EA-2E4E-A0FC-CB8E827B51D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04783C95-57B9-674B-827A-C9D238E3B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211B1059-D227-054F-A762-944893E8A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E0EE0F4-BB66-F147-9774-8C6F82866D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6B9D215-C805-E843-8FD5-906C2D34385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94C8C3E8-30AF-3940-9900-A6FF28D1C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0838317F-A716-EC43-B8BE-BACE538FF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19D44B0-8E28-C34D-9A48-89BB1E36BB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36D5A6B-C801-DB4E-B7BE-E57B2DE9DCC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345931DF-0355-1E49-B4B7-4F58E5046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065A04BA-478C-6A4B-8F4E-DF2EC6070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82A08D6-D5BD-8340-95DF-82EEE48E79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3F7BE-0097-0142-81D6-E54BA8753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7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6570B7B-B3DF-C141-9F73-DB7908F0B8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AC2EB-702A-4A44-B47C-AA544C384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04775"/>
            <a:ext cx="1808162" cy="4768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04775"/>
            <a:ext cx="5275263" cy="4768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CA3A257-00E5-CB47-B2A8-B0F94159C8B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CC44C-EB1B-7049-9AB6-18A36B2D6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D66A05F-6F4E-594B-927E-9675A01DC4E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A5ECD-45E9-CE46-A7F1-8631E7422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467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DC324A3-58D2-394E-8C58-7E1873E2A2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49672-94CA-FE43-96D7-CDC8E32AA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46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3A0CBC0-9BAF-CD4A-8124-393182E99B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D6D70-647A-7A4A-BD03-61B1E4026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70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0813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3960812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332D0E5-EF82-9744-9EFF-0674D28F49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64E05-8C6E-4149-BD50-1EF17FD89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76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9164063-0280-6248-9370-D676FB472C9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4437F-56D7-614D-BF18-FF62FF479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940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C6480240-42AB-0742-B446-C9246C734B9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8F30C-2AEC-7D4F-809B-009A1CF00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79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0316BCFD-7A43-BC48-9E87-F7CAEEFC384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2664C-0B0F-444E-AC05-923BE0342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466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DE23249-4D40-E649-A64A-4F634D720C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FC5E6-93BE-CE49-9EC7-722A8FC48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17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224FF7A-7C19-CA44-B822-30DEEDE078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D3D8C-04E2-D04D-849E-E96772004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892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83C2D61-C63D-944B-9311-9AA38B81C2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33FB6-43EF-CC44-9F6A-CDD11AD7A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43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CB08AAD-66C1-2648-A2CD-9514D5B98F9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9660E-A62B-724E-868A-67AEB08DC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4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763" y="152400"/>
            <a:ext cx="2151062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3963" cy="616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2ED89CD-E30B-604F-A758-F85968D438C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A56DC-2568-9343-8A7C-E24BA0532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372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1CA78AD-1D8D-EB4A-9D67-B9C29A3AFCF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FE46C-D6E8-8C49-B865-700B7FE16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73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C95EBFB-3379-CB4B-9575-A7679216EE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9C868-A53C-5844-B592-B205E2CE5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473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ED422DB-C75D-E149-99AE-678D1B0DEF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D9039-84DD-7240-8222-AA9DD687F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124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62337C6-2B2C-AE45-907B-5DECF5CFAB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ADD4E-A281-F049-9A0A-1683C7ACFA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808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8CC262A-8FF1-C149-80E5-EB98025444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A7D91-9515-CC4B-B680-5079EE430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054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3B1BC70-85BE-8540-BFBC-F5EBFA734C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67E9C-9713-2440-BA7E-6257FAF22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308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36682866-7408-FE43-8502-60F66D3BB4F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CF2A5-45A8-D340-8C76-6ED38CC5C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53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60B15223-3931-BD42-949E-15E3072E0D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33A10-E41D-BD48-B377-F312D585B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38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8F3617-6C23-5C47-93AD-C105569B6BC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D2715-C434-E940-86FC-4B16B1301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621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C13E05B-6CCF-1740-A154-ADBB92FB6A6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B463-70CD-9D4E-8BDB-F15E9E359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561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016B0E9-87DF-5B46-B7C1-22F56495E8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ECC49-1BB5-8847-B609-FCBADBC0E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135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47153BA-9D31-4545-A665-FBF0700A0D9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37A51-40D8-804B-9094-08F65EB5F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20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124200"/>
            <a:ext cx="3122613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3124200"/>
            <a:ext cx="3122612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9062BC4-78F8-A449-BD76-7DA4CEB4A6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2A116-1805-A64F-B751-E44BB37A2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3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E877C77-C5F0-9B42-BEDD-7B5F61AC44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AEBF1-AAA0-1B49-BD90-7EDDF16D6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49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571F1268-B403-CC4E-979A-F5FD9F694E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D7018-8351-BA41-96A9-D1F05BD7B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48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22B4D69E-57AD-4D4B-9E65-C7F44100FF7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49A09-3680-A645-B9D8-0D52FF212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26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D031F1C-52BA-2344-90A1-36D8336DB0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33709-FA8C-CE4F-B7A6-DF846FAA4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88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EBA007D-0681-944C-912D-C1713E55960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C1ED6-56C0-E849-87EF-D9E8D36CF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21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E9F3A0EF-C057-8342-A04B-D041883D2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27" name="Group 2">
            <a:extLst>
              <a:ext uri="{FF2B5EF4-FFF2-40B4-BE49-F238E27FC236}">
                <a16:creationId xmlns:a16="http://schemas.microsoft.com/office/drawing/2014/main" id="{7BA937F6-E3E6-474F-A66B-4625706C823D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9140825" cy="377825"/>
            <a:chOff x="0" y="528"/>
            <a:chExt cx="5758" cy="238"/>
          </a:xfrm>
        </p:grpSpPr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0DF1F334-05EC-E249-85D1-85A43C52D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8"/>
              <a:ext cx="5758" cy="238"/>
            </a:xfrm>
            <a:prstGeom prst="rect">
              <a:avLst/>
            </a:prstGeom>
            <a:solidFill>
              <a:srgbClr val="A50021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Microsoft YaHei" charset="-122"/>
              </a:endParaRPr>
            </a:p>
          </p:txBody>
        </p:sp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B77B820C-6EB7-A047-A250-61D4F7676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552"/>
              <a:ext cx="1620" cy="19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400">
                  <a:solidFill>
                    <a:srgbClr val="FFFFFF"/>
                  </a:solidFill>
                  <a:latin typeface="Arial" charset="0"/>
                  <a:ea typeface="Microsoft YaHei" charset="-122"/>
                </a:rPr>
                <a:t>Boating Skills And Seamanship</a:t>
              </a:r>
            </a:p>
          </p:txBody>
        </p:sp>
      </p:grpSp>
      <p:pic>
        <p:nvPicPr>
          <p:cNvPr id="1028" name="Picture 5">
            <a:extLst>
              <a:ext uri="{FF2B5EF4-FFF2-40B4-BE49-F238E27FC236}">
                <a16:creationId xmlns:a16="http://schemas.microsoft.com/office/drawing/2014/main" id="{064CA181-1FC5-3643-8CF7-53756B73E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29" name="Group 6">
            <a:extLst>
              <a:ext uri="{FF2B5EF4-FFF2-40B4-BE49-F238E27FC236}">
                <a16:creationId xmlns:a16="http://schemas.microsoft.com/office/drawing/2014/main" id="{AEC9E184-842B-754A-A9AD-120C1100B7E8}"/>
              </a:ext>
            </a:extLst>
          </p:cNvPr>
          <p:cNvGrpSpPr>
            <a:grpSpLocks/>
          </p:cNvGrpSpPr>
          <p:nvPr/>
        </p:nvGrpSpPr>
        <p:grpSpPr bwMode="auto">
          <a:xfrm>
            <a:off x="-1144588" y="6400800"/>
            <a:ext cx="10285413" cy="454025"/>
            <a:chOff x="-721" y="4032"/>
            <a:chExt cx="6479" cy="286"/>
          </a:xfrm>
        </p:grpSpPr>
        <p:sp>
          <p:nvSpPr>
            <p:cNvPr id="1031" name="Rectangle 7">
              <a:extLst>
                <a:ext uri="{FF2B5EF4-FFF2-40B4-BE49-F238E27FC236}">
                  <a16:creationId xmlns:a16="http://schemas.microsoft.com/office/drawing/2014/main" id="{EA51A695-FAA6-D24C-8209-59577EFEB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32"/>
              <a:ext cx="5758" cy="286"/>
            </a:xfrm>
            <a:prstGeom prst="rect">
              <a:avLst/>
            </a:prstGeom>
            <a:solidFill>
              <a:srgbClr val="A50021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Microsoft YaHei" charset="-122"/>
              </a:endParaRPr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29A9C78B-39B5-2840-B873-0C806ABF6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1" y="4061"/>
              <a:ext cx="4441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>
                  <a:solidFill>
                    <a:srgbClr val="FFFFFF"/>
                  </a:solidFill>
                  <a:latin typeface="Arial" charset="0"/>
                  <a:ea typeface="Microsoft YaHei" charset="-122"/>
                </a:rPr>
                <a:t>      Copyright 2014 - Coast Guard Auxiliary Association, Inc. 14th ed.</a:t>
              </a:r>
            </a:p>
          </p:txBody>
        </p:sp>
      </p:grpSp>
      <p:pic>
        <p:nvPicPr>
          <p:cNvPr id="1030" name="Picture 9">
            <a:extLst>
              <a:ext uri="{FF2B5EF4-FFF2-40B4-BE49-F238E27FC236}">
                <a16:creationId xmlns:a16="http://schemas.microsoft.com/office/drawing/2014/main" id="{90240E28-7FA6-4446-B06D-42F6AA60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id="{B99E569C-96C0-0E44-AAA6-074C64AB7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Microsoft YaHei" charset="-122"/>
            </a:endParaRPr>
          </a:p>
        </p:txBody>
      </p:sp>
      <p:pic>
        <p:nvPicPr>
          <p:cNvPr id="1032" name="Picture 11">
            <a:extLst>
              <a:ext uri="{FF2B5EF4-FFF2-40B4-BE49-F238E27FC236}">
                <a16:creationId xmlns:a16="http://schemas.microsoft.com/office/drawing/2014/main" id="{0E7B7A18-03D8-1342-B88D-8FE0AC470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33" name="Group 12">
            <a:extLst>
              <a:ext uri="{FF2B5EF4-FFF2-40B4-BE49-F238E27FC236}">
                <a16:creationId xmlns:a16="http://schemas.microsoft.com/office/drawing/2014/main" id="{4A36A12C-FDE9-CA43-8836-99F03392A469}"/>
              </a:ext>
            </a:extLst>
          </p:cNvPr>
          <p:cNvGrpSpPr>
            <a:grpSpLocks/>
          </p:cNvGrpSpPr>
          <p:nvPr/>
        </p:nvGrpSpPr>
        <p:grpSpPr bwMode="auto">
          <a:xfrm>
            <a:off x="0" y="1447800"/>
            <a:ext cx="9140825" cy="377825"/>
            <a:chOff x="0" y="912"/>
            <a:chExt cx="5758" cy="238"/>
          </a:xfrm>
        </p:grpSpPr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7EDCDB92-F3B6-784E-89EA-7744585C1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12"/>
              <a:ext cx="5758" cy="238"/>
            </a:xfrm>
            <a:prstGeom prst="rect">
              <a:avLst/>
            </a:prstGeom>
            <a:solidFill>
              <a:srgbClr val="A50021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Microsoft YaHei" charset="-122"/>
              </a:endParaRPr>
            </a:p>
          </p:txBody>
        </p:sp>
        <p:sp>
          <p:nvSpPr>
            <p:cNvPr id="1038" name="Rectangle 14">
              <a:extLst>
                <a:ext uri="{FF2B5EF4-FFF2-40B4-BE49-F238E27FC236}">
                  <a16:creationId xmlns:a16="http://schemas.microsoft.com/office/drawing/2014/main" id="{D12E21B1-AED7-924D-A2FB-BB56C4AC2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936"/>
              <a:ext cx="1620" cy="19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400">
                  <a:solidFill>
                    <a:srgbClr val="FFFFFF"/>
                  </a:solidFill>
                  <a:latin typeface="Arial" charset="0"/>
                  <a:ea typeface="Microsoft YaHei" charset="-122"/>
                </a:rPr>
                <a:t>Boating Skills And Seamanship</a:t>
              </a:r>
            </a:p>
          </p:txBody>
        </p:sp>
      </p:grpSp>
      <p:pic>
        <p:nvPicPr>
          <p:cNvPr id="6" name="Picture 15">
            <a:extLst>
              <a:ext uri="{FF2B5EF4-FFF2-40B4-BE49-F238E27FC236}">
                <a16:creationId xmlns:a16="http://schemas.microsoft.com/office/drawing/2014/main" id="{41DB336A-30B7-E84C-A8A6-F0F68498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40" name="Rectangle 16">
            <a:extLst>
              <a:ext uri="{FF2B5EF4-FFF2-40B4-BE49-F238E27FC236}">
                <a16:creationId xmlns:a16="http://schemas.microsoft.com/office/drawing/2014/main" id="{5A6B1E87-BE8B-EC46-AB92-2E7FA63C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6581775"/>
            <a:ext cx="5241925" cy="30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5000" rIns="4572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  <a:latin typeface="Arial" charset="0"/>
                <a:ea typeface="Microsoft YaHei" charset="-122"/>
              </a:rPr>
              <a:t>Copyright 2014 - Coast Guard Auxiliary Association, Inc. 14th ed.</a:t>
            </a:r>
          </a:p>
        </p:txBody>
      </p:sp>
      <p:sp>
        <p:nvSpPr>
          <p:cNvPr id="1036" name="Rectangle 17">
            <a:extLst>
              <a:ext uri="{FF2B5EF4-FFF2-40B4-BE49-F238E27FC236}">
                <a16:creationId xmlns:a16="http://schemas.microsoft.com/office/drawing/2014/main" id="{0AA2E56C-A9C8-2F41-91BE-EC7E58D34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66925" y="104775"/>
            <a:ext cx="65405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37" name="Rectangle 18">
            <a:extLst>
              <a:ext uri="{FF2B5EF4-FFF2-40B4-BE49-F238E27FC236}">
                <a16:creationId xmlns:a16="http://schemas.microsoft.com/office/drawing/2014/main" id="{B8FEA147-31CF-5C48-BCA8-23C06D57C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124200"/>
            <a:ext cx="63976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43" name="Rectangle 19">
            <a:extLst>
              <a:ext uri="{FF2B5EF4-FFF2-40B4-BE49-F238E27FC236}">
                <a16:creationId xmlns:a16="http://schemas.microsoft.com/office/drawing/2014/main" id="{AE29D6C6-FED6-5944-9947-179FF10802B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378825" y="6413500"/>
            <a:ext cx="303213" cy="30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92BF3C4B-2D86-6E49-8C9E-5FD05EE2C9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AE0A7BEF-067B-F441-A1DA-56BAE23B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51" name="Group 2">
            <a:extLst>
              <a:ext uri="{FF2B5EF4-FFF2-40B4-BE49-F238E27FC236}">
                <a16:creationId xmlns:a16="http://schemas.microsoft.com/office/drawing/2014/main" id="{C6FE1AE6-4732-A440-99B9-D8BD5B9524B6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9140825" cy="377825"/>
            <a:chOff x="0" y="528"/>
            <a:chExt cx="5758" cy="238"/>
          </a:xfrm>
        </p:grpSpPr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B7F700F9-482C-574E-AAFC-8B581018E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8"/>
              <a:ext cx="5758" cy="238"/>
            </a:xfrm>
            <a:prstGeom prst="rect">
              <a:avLst/>
            </a:prstGeom>
            <a:solidFill>
              <a:srgbClr val="A50021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Microsoft YaHei" charset="-122"/>
              </a:endParaRPr>
            </a:p>
          </p:txBody>
        </p:sp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26C6CF81-A08D-234B-81A6-E2C2F4052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552"/>
              <a:ext cx="1620" cy="19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400">
                  <a:solidFill>
                    <a:srgbClr val="FFFFFF"/>
                  </a:solidFill>
                  <a:latin typeface="Arial" charset="0"/>
                  <a:ea typeface="Microsoft YaHei" charset="-122"/>
                </a:rPr>
                <a:t>Boating Skills And Seamanship</a:t>
              </a:r>
            </a:p>
          </p:txBody>
        </p:sp>
      </p:grpSp>
      <p:pic>
        <p:nvPicPr>
          <p:cNvPr id="2052" name="Picture 5">
            <a:extLst>
              <a:ext uri="{FF2B5EF4-FFF2-40B4-BE49-F238E27FC236}">
                <a16:creationId xmlns:a16="http://schemas.microsoft.com/office/drawing/2014/main" id="{47F180CF-B7C5-C943-A886-3B71C2160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53" name="Group 6">
            <a:extLst>
              <a:ext uri="{FF2B5EF4-FFF2-40B4-BE49-F238E27FC236}">
                <a16:creationId xmlns:a16="http://schemas.microsoft.com/office/drawing/2014/main" id="{CC6DDB29-3630-394D-9260-C43CCB7A8CFA}"/>
              </a:ext>
            </a:extLst>
          </p:cNvPr>
          <p:cNvGrpSpPr>
            <a:grpSpLocks/>
          </p:cNvGrpSpPr>
          <p:nvPr/>
        </p:nvGrpSpPr>
        <p:grpSpPr bwMode="auto">
          <a:xfrm>
            <a:off x="-1144588" y="6400800"/>
            <a:ext cx="10285413" cy="454025"/>
            <a:chOff x="-721" y="4032"/>
            <a:chExt cx="6479" cy="286"/>
          </a:xfrm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2848766A-05AF-9E47-9C94-1A94BDC27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32"/>
              <a:ext cx="5758" cy="286"/>
            </a:xfrm>
            <a:prstGeom prst="rect">
              <a:avLst/>
            </a:prstGeom>
            <a:solidFill>
              <a:srgbClr val="A50021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Microsoft YaHei" charset="-122"/>
              </a:endParaRPr>
            </a:p>
          </p:txBody>
        </p:sp>
        <p:sp>
          <p:nvSpPr>
            <p:cNvPr id="2056" name="Rectangle 8">
              <a:extLst>
                <a:ext uri="{FF2B5EF4-FFF2-40B4-BE49-F238E27FC236}">
                  <a16:creationId xmlns:a16="http://schemas.microsoft.com/office/drawing/2014/main" id="{3AB92366-8263-D744-ABA4-193215877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1" y="4061"/>
              <a:ext cx="4441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>
                  <a:solidFill>
                    <a:srgbClr val="FFFFFF"/>
                  </a:solidFill>
                  <a:latin typeface="Arial" charset="0"/>
                  <a:ea typeface="Microsoft YaHei" charset="-122"/>
                </a:rPr>
                <a:t>      Copyright 2014 - Coast Guard Auxiliary Association, Inc. 14th ed.</a:t>
              </a:r>
            </a:p>
          </p:txBody>
        </p:sp>
      </p:grpSp>
      <p:sp>
        <p:nvSpPr>
          <p:cNvPr id="2054" name="Rectangle 9">
            <a:extLst>
              <a:ext uri="{FF2B5EF4-FFF2-40B4-BE49-F238E27FC236}">
                <a16:creationId xmlns:a16="http://schemas.microsoft.com/office/drawing/2014/main" id="{2141C823-3097-8640-9B5D-6C504B092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78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5" name="Rectangle 10">
            <a:extLst>
              <a:ext uri="{FF2B5EF4-FFF2-40B4-BE49-F238E27FC236}">
                <a16:creationId xmlns:a16="http://schemas.microsoft.com/office/drawing/2014/main" id="{71F4A110-C7B0-7F4D-947A-C4C0AA173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402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C88BF1B9-3401-A54A-949E-1691250A9C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461375" y="6435725"/>
            <a:ext cx="298450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000066"/>
                </a:solidFill>
              </a:defRPr>
            </a:lvl1pPr>
          </a:lstStyle>
          <a:p>
            <a:fld id="{483AC9AE-51E5-2C47-94DD-BF862577EC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4FEF69A-12A1-8346-9801-DDF2E353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075" name="Group 2">
            <a:extLst>
              <a:ext uri="{FF2B5EF4-FFF2-40B4-BE49-F238E27FC236}">
                <a16:creationId xmlns:a16="http://schemas.microsoft.com/office/drawing/2014/main" id="{A0C2F8FC-5F3A-6A49-B443-6B50B7E61F17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9140825" cy="377825"/>
            <a:chOff x="0" y="528"/>
            <a:chExt cx="5758" cy="238"/>
          </a:xfrm>
        </p:grpSpPr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8D51E8E5-855B-114C-A748-0F14F3520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8"/>
              <a:ext cx="5758" cy="238"/>
            </a:xfrm>
            <a:prstGeom prst="rect">
              <a:avLst/>
            </a:prstGeom>
            <a:solidFill>
              <a:srgbClr val="A50021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Microsoft YaHei" charset="-122"/>
              </a:endParaRPr>
            </a:p>
          </p:txBody>
        </p:sp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52AC3A49-B7A3-344B-93EF-692654599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552"/>
              <a:ext cx="1620" cy="19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400">
                  <a:solidFill>
                    <a:srgbClr val="FFFFFF"/>
                  </a:solidFill>
                  <a:latin typeface="Arial" charset="0"/>
                  <a:ea typeface="Microsoft YaHei" charset="-122"/>
                </a:rPr>
                <a:t>Boating Skills And Seamanship</a:t>
              </a:r>
            </a:p>
          </p:txBody>
        </p:sp>
      </p:grpSp>
      <p:pic>
        <p:nvPicPr>
          <p:cNvPr id="3076" name="Picture 5">
            <a:extLst>
              <a:ext uri="{FF2B5EF4-FFF2-40B4-BE49-F238E27FC236}">
                <a16:creationId xmlns:a16="http://schemas.microsoft.com/office/drawing/2014/main" id="{89D57951-CE03-0640-8C8A-302539A4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077" name="Group 6">
            <a:extLst>
              <a:ext uri="{FF2B5EF4-FFF2-40B4-BE49-F238E27FC236}">
                <a16:creationId xmlns:a16="http://schemas.microsoft.com/office/drawing/2014/main" id="{AE3E97F6-434C-FC4F-B0AA-E6392110BC07}"/>
              </a:ext>
            </a:extLst>
          </p:cNvPr>
          <p:cNvGrpSpPr>
            <a:grpSpLocks/>
          </p:cNvGrpSpPr>
          <p:nvPr/>
        </p:nvGrpSpPr>
        <p:grpSpPr bwMode="auto">
          <a:xfrm>
            <a:off x="-1144588" y="6400800"/>
            <a:ext cx="10285413" cy="454025"/>
            <a:chOff x="-721" y="4032"/>
            <a:chExt cx="6479" cy="286"/>
          </a:xfrm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C9B007DB-1BAF-354F-896E-A98B403A3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32"/>
              <a:ext cx="5758" cy="286"/>
            </a:xfrm>
            <a:prstGeom prst="rect">
              <a:avLst/>
            </a:prstGeom>
            <a:solidFill>
              <a:srgbClr val="A50021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Arial" charset="0"/>
                <a:ea typeface="Microsoft YaHei" charset="-122"/>
              </a:endParaRPr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2A09396B-2C9E-FB4B-93EF-DF7CECFBD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1" y="4061"/>
              <a:ext cx="4441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>
                  <a:solidFill>
                    <a:srgbClr val="FFFFFF"/>
                  </a:solidFill>
                  <a:latin typeface="Arial" charset="0"/>
                  <a:ea typeface="Microsoft YaHei" charset="-122"/>
                </a:rPr>
                <a:t>      Copyright 2014 - Coast Guard Auxiliary Association, Inc. 14th ed.</a:t>
              </a:r>
            </a:p>
          </p:txBody>
        </p:sp>
      </p:grpSp>
      <p:sp>
        <p:nvSpPr>
          <p:cNvPr id="3081" name="Rectangle 9">
            <a:extLst>
              <a:ext uri="{FF2B5EF4-FFF2-40B4-BE49-F238E27FC236}">
                <a16:creationId xmlns:a16="http://schemas.microsoft.com/office/drawing/2014/main" id="{C1DF36A0-4FFE-0545-BA87-C4661D5B64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461375" y="6435725"/>
            <a:ext cx="298450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000066"/>
                </a:solidFill>
              </a:defRPr>
            </a:lvl1pPr>
          </a:lstStyle>
          <a:p>
            <a:fld id="{8758CD7B-6C3F-DA44-B8C0-DE44C0B7EC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Rectangle 10">
            <a:extLst>
              <a:ext uri="{FF2B5EF4-FFF2-40B4-BE49-F238E27FC236}">
                <a16:creationId xmlns:a16="http://schemas.microsoft.com/office/drawing/2014/main" id="{D4D555FE-07DC-3F40-8FB8-BA21D17B1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80" name="Rectangle 11">
            <a:extLst>
              <a:ext uri="{FF2B5EF4-FFF2-40B4-BE49-F238E27FC236}">
                <a16:creationId xmlns:a16="http://schemas.microsoft.com/office/drawing/2014/main" id="{CA0EE78E-DBCC-6C47-9ECC-5B9EAE05C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66"/>
          </a:solidFill>
          <a:latin typeface="Arial" charset="0"/>
          <a:cs typeface="Arial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036BD1A6-A767-074C-80B0-6E5E61135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7625"/>
            <a:ext cx="3962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solidFill>
                  <a:srgbClr val="000066"/>
                </a:solidFill>
              </a:rPr>
              <a:t>Copyright 2014 - Coast Guard Auxiliary Association, Inc. 14th ed.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7E2E474-FBFD-CD4B-8A69-87E9936DDE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6925" y="457200"/>
            <a:ext cx="6543675" cy="942975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Arial Black" panose="020B0604020202020204" pitchFamily="34" charset="0"/>
              </a:rPr>
              <a:t>Seguridad Marítima 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3ADF5AD-554C-2546-8DAE-D031A8C2CA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pPr eaLnBrk="1"/>
            <a:endParaRPr lang="en-US" alt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94BD3B7F-87BB-8B4B-8648-106D27E3C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25" y="6413500"/>
            <a:ext cx="2047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E2B87126-A422-DB4D-9406-8E9F0035F2DB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1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0661193B-E39D-5943-9156-8DB377F2F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358775"/>
            <a:ext cx="7254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45000" rIns="45720" bIns="45000" anchor="ctr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solidFill>
                  <a:srgbClr val="000066"/>
                </a:solidFill>
              </a:rPr>
              <a:t>Chapter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800" b="1">
                <a:solidFill>
                  <a:srgbClr val="000066"/>
                </a:solidFill>
              </a:rPr>
              <a:t>8</a:t>
            </a:r>
          </a:p>
        </p:txBody>
      </p:sp>
      <p:pic>
        <p:nvPicPr>
          <p:cNvPr id="4103" name="Picture 6">
            <a:extLst>
              <a:ext uri="{FF2B5EF4-FFF2-40B4-BE49-F238E27FC236}">
                <a16:creationId xmlns:a16="http://schemas.microsoft.com/office/drawing/2014/main" id="{EEC12A82-D7F3-B747-A049-B7F1E251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2CAB2EE-5964-EE4A-ACCF-43F56A41C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162800" cy="838200"/>
          </a:xfrm>
        </p:spPr>
        <p:txBody>
          <a:bodyPr/>
          <a:lstStyle/>
          <a:p>
            <a:pPr eaLnBrk="1"/>
            <a:r>
              <a:rPr lang="en-US" altLang="en-US" sz="2400">
                <a:latin typeface="Arial Black" panose="020B0604020202020204" pitchFamily="34" charset="0"/>
              </a:rPr>
              <a:t>Estabilidad de Embarcaciones Pequeñas</a:t>
            </a:r>
            <a:endParaRPr lang="en-US" altLang="en-US" sz="2400"/>
          </a:p>
        </p:txBody>
      </p:sp>
      <p:grpSp>
        <p:nvGrpSpPr>
          <p:cNvPr id="13315" name="Group 3">
            <a:extLst>
              <a:ext uri="{FF2B5EF4-FFF2-40B4-BE49-F238E27FC236}">
                <a16:creationId xmlns:a16="http://schemas.microsoft.com/office/drawing/2014/main" id="{C7965040-4573-404C-83D6-4EC8DF8AFA00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1447800"/>
            <a:ext cx="2930525" cy="1905000"/>
            <a:chOff x="410" y="912"/>
            <a:chExt cx="1522" cy="988"/>
          </a:xfrm>
        </p:grpSpPr>
        <p:pic>
          <p:nvPicPr>
            <p:cNvPr id="13325" name="Picture 4">
              <a:extLst>
                <a:ext uri="{FF2B5EF4-FFF2-40B4-BE49-F238E27FC236}">
                  <a16:creationId xmlns:a16="http://schemas.microsoft.com/office/drawing/2014/main" id="{B6B006E6-1BD8-EE41-A3C9-202112794F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" y="1159"/>
              <a:ext cx="1312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6" name="Rectangle 5">
              <a:extLst>
                <a:ext uri="{FF2B5EF4-FFF2-40B4-BE49-F238E27FC236}">
                  <a16:creationId xmlns:a16="http://schemas.microsoft.com/office/drawing/2014/main" id="{D0A22CD4-4C1C-704E-B970-95352A53D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912"/>
              <a:ext cx="152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3200" b="1">
                  <a:solidFill>
                    <a:srgbClr val="000000"/>
                  </a:solidFill>
                </a:rPr>
                <a:t>fondo plano</a:t>
              </a:r>
            </a:p>
          </p:txBody>
        </p:sp>
      </p:grpSp>
      <p:grpSp>
        <p:nvGrpSpPr>
          <p:cNvPr id="13316" name="Group 6">
            <a:extLst>
              <a:ext uri="{FF2B5EF4-FFF2-40B4-BE49-F238E27FC236}">
                <a16:creationId xmlns:a16="http://schemas.microsoft.com/office/drawing/2014/main" id="{2B698D81-E2DB-D043-B4F0-5D305811105B}"/>
              </a:ext>
            </a:extLst>
          </p:cNvPr>
          <p:cNvGrpSpPr>
            <a:grpSpLocks/>
          </p:cNvGrpSpPr>
          <p:nvPr/>
        </p:nvGrpSpPr>
        <p:grpSpPr bwMode="auto">
          <a:xfrm>
            <a:off x="5092700" y="1371600"/>
            <a:ext cx="2598738" cy="2057400"/>
            <a:chOff x="3208" y="816"/>
            <a:chExt cx="1637" cy="969"/>
          </a:xfrm>
        </p:grpSpPr>
        <p:pic>
          <p:nvPicPr>
            <p:cNvPr id="13323" name="Picture 7">
              <a:extLst>
                <a:ext uri="{FF2B5EF4-FFF2-40B4-BE49-F238E27FC236}">
                  <a16:creationId xmlns:a16="http://schemas.microsoft.com/office/drawing/2014/main" id="{0C54650B-19C5-7147-9E33-EDEA3B4F4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12"/>
              <a:ext cx="162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Rectangle 8">
              <a:extLst>
                <a:ext uri="{FF2B5EF4-FFF2-40B4-BE49-F238E27FC236}">
                  <a16:creationId xmlns:a16="http://schemas.microsoft.com/office/drawing/2014/main" id="{60B34A8B-6D95-224A-BCB1-61AEF7869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816"/>
              <a:ext cx="1637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3200" b="1">
                  <a:solidFill>
                    <a:srgbClr val="000000"/>
                  </a:solidFill>
                </a:rPr>
                <a:t>fondo en “V”</a:t>
              </a:r>
            </a:p>
          </p:txBody>
        </p:sp>
      </p:grpSp>
      <p:grpSp>
        <p:nvGrpSpPr>
          <p:cNvPr id="13317" name="Text Placeholder 9">
            <a:extLst>
              <a:ext uri="{FF2B5EF4-FFF2-40B4-BE49-F238E27FC236}">
                <a16:creationId xmlns:a16="http://schemas.microsoft.com/office/drawing/2014/main" id="{8B40238B-F57B-944E-82C8-F2F6F92DE77E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990600" y="3962400"/>
            <a:ext cx="2362200" cy="1981200"/>
            <a:chOff x="401" y="2544"/>
            <a:chExt cx="2237" cy="1438"/>
          </a:xfrm>
        </p:grpSpPr>
        <p:pic>
          <p:nvPicPr>
            <p:cNvPr id="13321" name="Picture 10">
              <a:extLst>
                <a:ext uri="{FF2B5EF4-FFF2-40B4-BE49-F238E27FC236}">
                  <a16:creationId xmlns:a16="http://schemas.microsoft.com/office/drawing/2014/main" id="{8579E506-E57C-3C48-9ADD-4CBAA0E86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2857"/>
              <a:ext cx="2237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Rectangle 11">
              <a:extLst>
                <a:ext uri="{FF2B5EF4-FFF2-40B4-BE49-F238E27FC236}">
                  <a16:creationId xmlns:a16="http://schemas.microsoft.com/office/drawing/2014/main" id="{BEB39456-7A1C-894F-B5CC-1A1688AEE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" y="2544"/>
              <a:ext cx="186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3200" b="1">
                  <a:solidFill>
                    <a:srgbClr val="000000"/>
                  </a:solidFill>
                </a:rPr>
                <a:t>fondo redondo</a:t>
              </a:r>
            </a:p>
          </p:txBody>
        </p:sp>
      </p:grpSp>
      <p:grpSp>
        <p:nvGrpSpPr>
          <p:cNvPr id="13318" name="Group 5">
            <a:extLst>
              <a:ext uri="{FF2B5EF4-FFF2-40B4-BE49-F238E27FC236}">
                <a16:creationId xmlns:a16="http://schemas.microsoft.com/office/drawing/2014/main" id="{C2AF3361-2694-C746-B6CF-3836B80A4A9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886200"/>
            <a:ext cx="3200400" cy="2057400"/>
            <a:chOff x="2784" y="2592"/>
            <a:chExt cx="2849" cy="1191"/>
          </a:xfrm>
        </p:grpSpPr>
        <p:pic>
          <p:nvPicPr>
            <p:cNvPr id="13319" name="Picture 6">
              <a:extLst>
                <a:ext uri="{FF2B5EF4-FFF2-40B4-BE49-F238E27FC236}">
                  <a16:creationId xmlns:a16="http://schemas.microsoft.com/office/drawing/2014/main" id="{E5E9A0C4-8374-8948-AFF4-65861EDE3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000"/>
              <a:ext cx="2849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0" name="Rectangle 7">
              <a:extLst>
                <a:ext uri="{FF2B5EF4-FFF2-40B4-BE49-F238E27FC236}">
                  <a16:creationId xmlns:a16="http://schemas.microsoft.com/office/drawing/2014/main" id="{07687767-5E1C-D246-A211-243454A66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592"/>
              <a:ext cx="139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3200" b="1">
                  <a:solidFill>
                    <a:srgbClr val="000000"/>
                  </a:solidFill>
                </a:rPr>
                <a:t>multicasco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01A9715E-6DFF-074E-9FBC-41FD31E50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5" y="643572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BAA6FC47-82B2-554C-BB4E-3BCEAAE2E732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79005AB-A4F7-AE46-BFE9-3AD5B2EB1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5B967BA-8772-8B42-BB8C-0ECC8BFCEF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790575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>
                <a:latin typeface="Arial Black" panose="020B0604020202020204" pitchFamily="34" charset="0"/>
              </a:rPr>
              <a:t>Estabilidad de Embarcaciones Pequeñas</a:t>
            </a:r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C8479C2C-3D0B-F345-81C1-A7EE8B3FC47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839200" cy="44958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En las olas, el </a:t>
            </a:r>
            <a:r>
              <a:rPr lang="en-US" altLang="en-US">
                <a:solidFill>
                  <a:srgbClr val="FF0000"/>
                </a:solidFill>
              </a:rPr>
              <a:t>centro de gravedad (CG) </a:t>
            </a:r>
            <a:r>
              <a:rPr lang="en-US" altLang="en-US"/>
              <a:t>y </a:t>
            </a:r>
            <a:r>
              <a:rPr lang="en-US" altLang="en-US">
                <a:solidFill>
                  <a:schemeClr val="accent2"/>
                </a:solidFill>
              </a:rPr>
              <a:t>el centro de flotabilidad (CB) </a:t>
            </a:r>
            <a:r>
              <a:rPr lang="en-US" altLang="en-US"/>
              <a:t>se mueven fuera del centro de la lancha</a:t>
            </a:r>
          </a:p>
        </p:txBody>
      </p:sp>
      <p:pic>
        <p:nvPicPr>
          <p:cNvPr id="14342" name="Picture 5">
            <a:extLst>
              <a:ext uri="{FF2B5EF4-FFF2-40B4-BE49-F238E27FC236}">
                <a16:creationId xmlns:a16="http://schemas.microsoft.com/office/drawing/2014/main" id="{5FDE4613-FD6C-BD4C-A919-9706BFF0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3" name="TextBox 6">
            <a:extLst>
              <a:ext uri="{FF2B5EF4-FFF2-40B4-BE49-F238E27FC236}">
                <a16:creationId xmlns:a16="http://schemas.microsoft.com/office/drawing/2014/main" id="{54A0B520-AAEC-BE4F-B5A5-419E170D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81600"/>
            <a:ext cx="3200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CB = Center of Bouyancy</a:t>
            </a:r>
            <a:endParaRPr lang="es-PR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BA4FDC3E-60CD-1441-85EA-3CA15BC55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6AC22FDC-B20A-6E42-9038-8BD47E97BC59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DCF1E59-FA52-C649-86EB-CFF58E1BD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C1D3DA1-87E2-CE41-AD61-6BCD71679C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790575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>
                <a:latin typeface="Arial Black" panose="020B0604020202020204" pitchFamily="34" charset="0"/>
              </a:rPr>
              <a:t>Estabilidad de Embarcaciones Pequeñas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A78AC33D-20BC-DB4F-836C-57D3184D07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71600"/>
            <a:ext cx="2971800" cy="1152525"/>
          </a:xfrm>
        </p:spPr>
        <p:txBody>
          <a:bodyPr/>
          <a:lstStyle/>
          <a:p>
            <a:pPr marL="0" indent="0" algn="ctr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/>
              <a:t>Descanso en equilibrio</a:t>
            </a:r>
          </a:p>
        </p:txBody>
      </p:sp>
      <p:pic>
        <p:nvPicPr>
          <p:cNvPr id="15366" name="Picture 5">
            <a:extLst>
              <a:ext uri="{FF2B5EF4-FFF2-40B4-BE49-F238E27FC236}">
                <a16:creationId xmlns:a16="http://schemas.microsoft.com/office/drawing/2014/main" id="{CD47E85C-2BF5-DB49-B2BA-2B5F9A0F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25"/>
            <a:ext cx="9144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7" name="Rectangle 6">
            <a:extLst>
              <a:ext uri="{FF2B5EF4-FFF2-40B4-BE49-F238E27FC236}">
                <a16:creationId xmlns:a16="http://schemas.microsoft.com/office/drawing/2014/main" id="{ED260DDD-BF35-FC4D-895E-6CFCE3C4C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371600"/>
            <a:ext cx="21336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Peso alterado</a:t>
            </a: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13AF57F9-02C5-AA47-AA1E-5B66A3286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754563"/>
            <a:ext cx="35814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El bote es estable</a:t>
            </a:r>
          </a:p>
          <a:p>
            <a:pPr algn="ctr" eaLnBrk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Sobre su centro de masa</a:t>
            </a:r>
          </a:p>
        </p:txBody>
      </p:sp>
      <p:sp>
        <p:nvSpPr>
          <p:cNvPr id="15369" name="Rectangle 8">
            <a:extLst>
              <a:ext uri="{FF2B5EF4-FFF2-40B4-BE49-F238E27FC236}">
                <a16:creationId xmlns:a16="http://schemas.microsoft.com/office/drawing/2014/main" id="{1E125BF1-1BF4-474D-8F8D-A919B8C24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943475"/>
            <a:ext cx="43434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El bote es inestable</a:t>
            </a:r>
          </a:p>
          <a:p>
            <a:pPr algn="r" eaLnBrk="1">
              <a:lnSpc>
                <a:spcPct val="10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Se inunda o zozobra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25BE22A1-AD80-624A-B61C-115611C37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FD38E8AE-C575-9E48-B95D-E17173C208D8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78D2F4C-E89F-4F44-A3E7-3F4A63DFF9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76200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>
                <a:latin typeface="Arial Black" panose="020B0604020202020204" pitchFamily="34" charset="0"/>
              </a:rPr>
              <a:t>Estabilidad de Embarcaciones Pequeñas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26FD5D36-FD74-6242-8F99-961F5CE01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219200"/>
            <a:ext cx="36083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9" name="Rectangle 4">
            <a:extLst>
              <a:ext uri="{FF2B5EF4-FFF2-40B4-BE49-F238E27FC236}">
                <a16:creationId xmlns:a16="http://schemas.microsoft.com/office/drawing/2014/main" id="{ED70D973-C0E8-ED4C-A129-FC9C09C89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143000"/>
            <a:ext cx="152400" cy="53149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42F981AE-C85C-AA4B-A51F-B8C58A3E73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5715000" cy="4114800"/>
          </a:xfrm>
        </p:spPr>
        <p:txBody>
          <a:bodyPr/>
          <a:lstStyle/>
          <a:p>
            <a:pPr marL="312738" indent="-31273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12738" algn="l"/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</a:tabLst>
            </a:pPr>
            <a:r>
              <a:rPr lang="en-US" altLang="en-US" sz="2800"/>
              <a:t>Cargue el bote con cuidado para mantener equilibrio</a:t>
            </a:r>
          </a:p>
          <a:p>
            <a:pPr marL="312738" indent="-31273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12738" algn="l"/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</a:tabLst>
            </a:pPr>
            <a:r>
              <a:rPr lang="en-US" altLang="en-US" sz="2800"/>
              <a:t>No se ponga de pie</a:t>
            </a:r>
          </a:p>
          <a:p>
            <a:pPr marL="312738" indent="-31273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12738" algn="l"/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</a:tabLst>
            </a:pPr>
            <a:r>
              <a:rPr lang="en-US" altLang="en-US" sz="2800"/>
              <a:t>Asegure la carga</a:t>
            </a:r>
          </a:p>
          <a:p>
            <a:pPr marL="312738" indent="-31273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12738" algn="l"/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</a:tabLst>
            </a:pPr>
            <a:r>
              <a:rPr lang="en-US" altLang="en-US" sz="2800"/>
              <a:t>Mantenga contacto en tres puntos</a:t>
            </a:r>
          </a:p>
          <a:p>
            <a:pPr marL="312738" indent="-31273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12738" algn="l"/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</a:tabLst>
            </a:pPr>
            <a:r>
              <a:rPr lang="en-US" altLang="en-US" sz="2800"/>
              <a:t>Sostengase de ambos lados</a:t>
            </a:r>
          </a:p>
          <a:p>
            <a:pPr marL="312738" indent="-31273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tabLst>
                <a:tab pos="312738" algn="l"/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</a:tabLst>
            </a:pPr>
            <a:r>
              <a:rPr lang="en-US" altLang="en-US" sz="2800"/>
              <a:t>    y mantenga un pie en </a:t>
            </a:r>
          </a:p>
          <a:p>
            <a:pPr marL="312738" indent="-31273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tabLst>
                <a:tab pos="312738" algn="l"/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</a:tabLst>
            </a:pPr>
            <a:r>
              <a:rPr lang="en-US" altLang="en-US" sz="2800"/>
              <a:t>    cubierta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CA18AAC3-4695-5142-9A46-2A1699F64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CF45283B-7903-4A4D-A146-920308E0E331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9808712-BC25-0F4D-8F8D-612CEFD3FF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790575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>
                <a:latin typeface="Arial Black" panose="020B0604020202020204" pitchFamily="34" charset="0"/>
              </a:rPr>
              <a:t>Estabilidad de Embarcaciones Pequeñas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144ED18-D54E-7942-884E-2C7A1D92D4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610600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4000"/>
              <a:t>Si su bote zozobra</a:t>
            </a:r>
          </a:p>
          <a:p>
            <a:pPr marL="741363" lvl="1" indent="-282575" eaLnBrk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4000"/>
              <a:t>¡Manténgase con su bote!</a:t>
            </a:r>
          </a:p>
          <a:p>
            <a:pPr marL="741363" lvl="1" indent="-282575" eaLnBrk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4000"/>
              <a:t>Trépese sobre el, si es posible</a:t>
            </a:r>
          </a:p>
          <a:p>
            <a:pPr marL="741363" lvl="1" indent="-282575" eaLnBrk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4000"/>
              <a:t>Mientras mas fría el agua, mas importante salir de ella</a:t>
            </a:r>
          </a:p>
          <a:p>
            <a:pPr marL="741363" lvl="1" indent="-282575" eaLnBrk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4000"/>
              <a:t>Es mas fácil para los rescatistas verle sobre su bote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B9CC67CD-DDA4-2E42-9B41-F4F2BCB1E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175" y="6432550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CF1CFD31-EF6D-FC40-83F1-FCC1B9D26451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B7F6C15-0BDA-1A42-BC82-1C2C3BEA4F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Actividad para los Estudiantes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D73D50B-C52F-4D4D-8042-77DC1BF70F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39825"/>
            <a:ext cx="8686800" cy="2439988"/>
          </a:xfrm>
        </p:spPr>
        <p:txBody>
          <a:bodyPr/>
          <a:lstStyle/>
          <a:p>
            <a:pPr marL="327025" indent="-3270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r>
              <a:rPr lang="en-US" sz="3100" dirty="0"/>
              <a:t>Los </a:t>
            </a:r>
            <a:r>
              <a:rPr lang="en-US" sz="3100" dirty="0" err="1"/>
              <a:t>tres</a:t>
            </a:r>
            <a:r>
              <a:rPr lang="en-US" sz="3100" dirty="0"/>
              <a:t> </a:t>
            </a:r>
            <a:r>
              <a:rPr lang="en-US" sz="3100" dirty="0" err="1"/>
              <a:t>factores</a:t>
            </a:r>
            <a:r>
              <a:rPr lang="en-US" sz="3100" dirty="0"/>
              <a:t> </a:t>
            </a:r>
            <a:r>
              <a:rPr lang="en-US" sz="3100" dirty="0" err="1"/>
              <a:t>que</a:t>
            </a:r>
            <a:r>
              <a:rPr lang="en-US" sz="3100" dirty="0"/>
              <a:t> </a:t>
            </a:r>
            <a:r>
              <a:rPr lang="en-US" sz="3100" dirty="0" err="1"/>
              <a:t>causan</a:t>
            </a:r>
            <a:r>
              <a:rPr lang="en-US" sz="3100" dirty="0"/>
              <a:t> </a:t>
            </a:r>
            <a:r>
              <a:rPr lang="en-US" sz="3100" dirty="0" err="1"/>
              <a:t>naufragios</a:t>
            </a:r>
            <a:r>
              <a:rPr lang="en-US" sz="3100" dirty="0"/>
              <a:t> son: </a:t>
            </a:r>
          </a:p>
          <a:p>
            <a:pPr marL="327025" indent="-3270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r>
              <a:rPr lang="en-US" sz="3100" dirty="0" err="1"/>
              <a:t>Sobrecarga</a:t>
            </a:r>
            <a:endParaRPr lang="en-US" sz="3100" dirty="0"/>
          </a:p>
          <a:p>
            <a:pPr marL="327025" indent="-3270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r>
              <a:rPr lang="en-US" sz="3100" dirty="0" err="1"/>
              <a:t>Alteración</a:t>
            </a:r>
            <a:r>
              <a:rPr lang="en-US" sz="3100" dirty="0"/>
              <a:t> del CG (</a:t>
            </a:r>
            <a:r>
              <a:rPr lang="en-US" sz="3100" dirty="0" err="1"/>
              <a:t>centro</a:t>
            </a:r>
            <a:endParaRPr lang="en-US" sz="3100" dirty="0"/>
          </a:p>
          <a:p>
            <a:pPr marL="0" indent="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r>
              <a:rPr lang="en-US" sz="3100" dirty="0"/>
              <a:t>   de </a:t>
            </a:r>
            <a:r>
              <a:rPr lang="en-US" sz="3100" dirty="0" err="1"/>
              <a:t>gravedad</a:t>
            </a:r>
            <a:r>
              <a:rPr lang="en-US" sz="3100" dirty="0"/>
              <a:t>)</a:t>
            </a:r>
          </a:p>
          <a:p>
            <a:pPr marL="327025" indent="-3270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r>
              <a:rPr lang="en-US" sz="3100" dirty="0" err="1"/>
              <a:t>Alteración</a:t>
            </a:r>
            <a:r>
              <a:rPr lang="en-US" sz="3100" dirty="0"/>
              <a:t> del CB (</a:t>
            </a:r>
            <a:r>
              <a:rPr lang="en-US" sz="3100" dirty="0" err="1"/>
              <a:t>centro</a:t>
            </a:r>
            <a:r>
              <a:rPr lang="en-US" sz="3100" dirty="0"/>
              <a:t> </a:t>
            </a:r>
          </a:p>
          <a:p>
            <a:pPr marL="0" indent="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327025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</a:tabLst>
              <a:defRPr/>
            </a:pPr>
            <a:r>
              <a:rPr lang="en-US" sz="3100" dirty="0"/>
              <a:t>   de </a:t>
            </a:r>
            <a:r>
              <a:rPr lang="en-US" sz="3100" dirty="0" err="1"/>
              <a:t>flotabilidad</a:t>
            </a:r>
            <a:r>
              <a:rPr lang="en-US" sz="3100" dirty="0"/>
              <a:t>)</a:t>
            </a:r>
          </a:p>
        </p:txBody>
      </p:sp>
      <p:grpSp>
        <p:nvGrpSpPr>
          <p:cNvPr id="18437" name="Group 4">
            <a:extLst>
              <a:ext uri="{FF2B5EF4-FFF2-40B4-BE49-F238E27FC236}">
                <a16:creationId xmlns:a16="http://schemas.microsoft.com/office/drawing/2014/main" id="{439C3501-AE95-D840-84BD-03619CA3C00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09813"/>
            <a:ext cx="311150" cy="365125"/>
            <a:chOff x="288" y="1455"/>
            <a:chExt cx="196" cy="230"/>
          </a:xfrm>
        </p:grpSpPr>
        <p:sp>
          <p:nvSpPr>
            <p:cNvPr id="18447" name="Oval 5">
              <a:extLst>
                <a:ext uri="{FF2B5EF4-FFF2-40B4-BE49-F238E27FC236}">
                  <a16:creationId xmlns:a16="http://schemas.microsoft.com/office/drawing/2014/main" id="{2687A101-3F96-9744-AC22-569F02DC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98"/>
              <a:ext cx="196" cy="143"/>
            </a:xfrm>
            <a:prstGeom prst="ellipse">
              <a:avLst/>
            </a:prstGeom>
            <a:solidFill>
              <a:srgbClr val="CC0000"/>
            </a:solidFill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48" name="Rectangle 6">
              <a:extLst>
                <a:ext uri="{FF2B5EF4-FFF2-40B4-BE49-F238E27FC236}">
                  <a16:creationId xmlns:a16="http://schemas.microsoft.com/office/drawing/2014/main" id="{D71067E4-2509-2E4E-8DA8-089CAB63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" y="1455"/>
              <a:ext cx="13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 anchor="ctr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8438" name="Group 7">
            <a:extLst>
              <a:ext uri="{FF2B5EF4-FFF2-40B4-BE49-F238E27FC236}">
                <a16:creationId xmlns:a16="http://schemas.microsoft.com/office/drawing/2014/main" id="{E2AA0ABA-AF45-594A-9431-62ECD70E391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14638"/>
            <a:ext cx="311150" cy="365125"/>
            <a:chOff x="288" y="1773"/>
            <a:chExt cx="196" cy="230"/>
          </a:xfrm>
        </p:grpSpPr>
        <p:sp>
          <p:nvSpPr>
            <p:cNvPr id="18445" name="Oval 8">
              <a:extLst>
                <a:ext uri="{FF2B5EF4-FFF2-40B4-BE49-F238E27FC236}">
                  <a16:creationId xmlns:a16="http://schemas.microsoft.com/office/drawing/2014/main" id="{89A604FA-5DE6-E643-BA52-74A971D1C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786"/>
              <a:ext cx="196" cy="203"/>
            </a:xfrm>
            <a:prstGeom prst="ellipse">
              <a:avLst/>
            </a:prstGeom>
            <a:solidFill>
              <a:srgbClr val="CC0000"/>
            </a:solidFill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46" name="Rectangle 9">
              <a:extLst>
                <a:ext uri="{FF2B5EF4-FFF2-40B4-BE49-F238E27FC236}">
                  <a16:creationId xmlns:a16="http://schemas.microsoft.com/office/drawing/2014/main" id="{C0F375FF-3805-524F-A296-D32C75DD4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" y="1773"/>
              <a:ext cx="13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 anchor="ctr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8439" name="Group 10">
            <a:extLst>
              <a:ext uri="{FF2B5EF4-FFF2-40B4-BE49-F238E27FC236}">
                <a16:creationId xmlns:a16="http://schemas.microsoft.com/office/drawing/2014/main" id="{771B16D7-22E4-C647-9FF1-25F9C3FA757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840163"/>
            <a:ext cx="311150" cy="407987"/>
            <a:chOff x="288" y="2419"/>
            <a:chExt cx="196" cy="257"/>
          </a:xfrm>
        </p:grpSpPr>
        <p:sp>
          <p:nvSpPr>
            <p:cNvPr id="18443" name="Oval 11">
              <a:extLst>
                <a:ext uri="{FF2B5EF4-FFF2-40B4-BE49-F238E27FC236}">
                  <a16:creationId xmlns:a16="http://schemas.microsoft.com/office/drawing/2014/main" id="{861FB8F3-AC95-7E40-AD85-AE7B600D2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19"/>
              <a:ext cx="196" cy="257"/>
            </a:xfrm>
            <a:prstGeom prst="ellipse">
              <a:avLst/>
            </a:prstGeom>
            <a:solidFill>
              <a:srgbClr val="CC0000"/>
            </a:solidFill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44" name="Rectangle 12">
              <a:extLst>
                <a:ext uri="{FF2B5EF4-FFF2-40B4-BE49-F238E27FC236}">
                  <a16:creationId xmlns:a16="http://schemas.microsoft.com/office/drawing/2014/main" id="{EAB5C6EB-2A1B-2347-AC41-D7074A221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" y="2433"/>
              <a:ext cx="13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 anchor="ctr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18440" name="Rectangle 13">
            <a:extLst>
              <a:ext uri="{FF2B5EF4-FFF2-40B4-BE49-F238E27FC236}">
                <a16:creationId xmlns:a16="http://schemas.microsoft.com/office/drawing/2014/main" id="{DA95C116-3983-3041-8D4D-2D7ED8CD9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324100"/>
            <a:ext cx="35052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41" name="Rectangle 14">
            <a:extLst>
              <a:ext uri="{FF2B5EF4-FFF2-40B4-BE49-F238E27FC236}">
                <a16:creationId xmlns:a16="http://schemas.microsoft.com/office/drawing/2014/main" id="{9D138B0E-8DF1-2E43-9956-1A822F5D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438400"/>
            <a:ext cx="152400" cy="40195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8442" name="Picture 15">
            <a:extLst>
              <a:ext uri="{FF2B5EF4-FFF2-40B4-BE49-F238E27FC236}">
                <a16:creationId xmlns:a16="http://schemas.microsoft.com/office/drawing/2014/main" id="{BF45C07B-1EA3-4C43-B14B-6F0C91D5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35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indefinite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indefinite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2FCBBD07-4336-F640-9FB3-41AEDF3FA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0FB861AC-5C78-EA4D-90DA-20B4FEA2343E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37120D01-7AF1-6A4E-8E77-C287D1BC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725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0" name="Rectangle 3">
            <a:extLst>
              <a:ext uri="{FF2B5EF4-FFF2-40B4-BE49-F238E27FC236}">
                <a16:creationId xmlns:a16="http://schemas.microsoft.com/office/drawing/2014/main" id="{A0645418-C999-EB48-BAFB-F6F913D465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Motoras Acuáticas</a:t>
            </a: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6CBF9340-3817-3844-9403-96A2CB9EF2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76425" y="1371600"/>
            <a:ext cx="7113588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Son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embarcaciones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motor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Clase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Sujetos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las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Leyes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Navegación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Equipo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federal,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estatal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 local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Muy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inestables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462" name="Line 5">
            <a:extLst>
              <a:ext uri="{FF2B5EF4-FFF2-40B4-BE49-F238E27FC236}">
                <a16:creationId xmlns:a16="http://schemas.microsoft.com/office/drawing/2014/main" id="{A31FF2B8-3BB4-2D4C-934F-6DBF537BCF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953000"/>
            <a:ext cx="2438400" cy="0"/>
          </a:xfrm>
          <a:prstGeom prst="line">
            <a:avLst/>
          </a:prstGeom>
          <a:noFill/>
          <a:ln w="936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6">
            <a:extLst>
              <a:ext uri="{FF2B5EF4-FFF2-40B4-BE49-F238E27FC236}">
                <a16:creationId xmlns:a16="http://schemas.microsoft.com/office/drawing/2014/main" id="{95761C9B-7EAA-4A48-843E-A2F16C427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95600"/>
            <a:ext cx="0" cy="1447800"/>
          </a:xfrm>
          <a:prstGeom prst="line">
            <a:avLst/>
          </a:prstGeom>
          <a:noFill/>
          <a:ln w="936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Rectangle 7">
            <a:extLst>
              <a:ext uri="{FF2B5EF4-FFF2-40B4-BE49-F238E27FC236}">
                <a16:creationId xmlns:a16="http://schemas.microsoft.com/office/drawing/2014/main" id="{988BEE15-7E08-0445-82EC-44246B3E7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4495800"/>
            <a:ext cx="2514600" cy="1198563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lIns="45720" tIns="45000" rIns="4572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Prohibido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 en PR y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oros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estados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A95EF150-E291-F44B-89FA-953FB0660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3E1E37B1-6838-424F-A7A6-07A7BDA006AD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17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8E4358AC-29EF-1D44-889A-E42F2757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4" name="Rectangle 3">
            <a:extLst>
              <a:ext uri="{FF2B5EF4-FFF2-40B4-BE49-F238E27FC236}">
                <a16:creationId xmlns:a16="http://schemas.microsoft.com/office/drawing/2014/main" id="{15CCC8D4-7343-0B45-AAAE-EF78654C51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96963" y="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Motoras Acuáticas</a:t>
            </a: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84CF56B9-97B7-194E-AE7B-AD604D931D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19200"/>
            <a:ext cx="7239000" cy="2514600"/>
          </a:xfrm>
        </p:spPr>
        <p:txBody>
          <a:bodyPr/>
          <a:lstStyle/>
          <a:p>
            <a:pPr marL="0" indent="0" algn="ctr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2800">
                <a:solidFill>
                  <a:schemeClr val="bg1"/>
                </a:solidFill>
              </a:rPr>
              <a:t>Entienda la responsabilidad del operador</a:t>
            </a:r>
          </a:p>
          <a:p>
            <a:pPr marL="0" indent="0" algn="ctr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2800">
                <a:solidFill>
                  <a:schemeClr val="bg1"/>
                </a:solidFill>
              </a:rPr>
              <a:t>Respete a los demás</a:t>
            </a:r>
          </a:p>
          <a:p>
            <a:pPr marL="0" indent="0" algn="ctr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2800">
                <a:solidFill>
                  <a:schemeClr val="bg1"/>
                </a:solidFill>
              </a:rPr>
              <a:t>Conozca el equipo de seguridad</a:t>
            </a:r>
          </a:p>
          <a:p>
            <a:pPr marL="0" indent="0" algn="ctr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2800">
                <a:solidFill>
                  <a:schemeClr val="bg1"/>
                </a:solidFill>
              </a:rPr>
              <a:t>Consideraciones de seguridad</a:t>
            </a:r>
          </a:p>
          <a:p>
            <a:pPr marL="0" indent="0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2800">
                <a:solidFill>
                  <a:schemeClr val="bg1"/>
                </a:solidFill>
              </a:rPr>
              <a:t>Nota:  (uso de salvavidas) pfd‘s</a:t>
            </a:r>
          </a:p>
        </p:txBody>
      </p:sp>
      <p:sp>
        <p:nvSpPr>
          <p:cNvPr id="20486" name="Line 5">
            <a:extLst>
              <a:ext uri="{FF2B5EF4-FFF2-40B4-BE49-F238E27FC236}">
                <a16:creationId xmlns:a16="http://schemas.microsoft.com/office/drawing/2014/main" id="{C1A54ACD-ABA5-A54E-AD7D-E0BE79BDE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038600"/>
            <a:ext cx="685800" cy="457200"/>
          </a:xfrm>
          <a:prstGeom prst="line">
            <a:avLst/>
          </a:prstGeom>
          <a:noFill/>
          <a:ln w="3816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6">
            <a:extLst>
              <a:ext uri="{FF2B5EF4-FFF2-40B4-BE49-F238E27FC236}">
                <a16:creationId xmlns:a16="http://schemas.microsoft.com/office/drawing/2014/main" id="{24BB2995-90A4-B546-94CF-9EB803A79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038600"/>
            <a:ext cx="304800" cy="1295400"/>
          </a:xfrm>
          <a:prstGeom prst="line">
            <a:avLst/>
          </a:prstGeom>
          <a:noFill/>
          <a:ln w="3816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7">
            <a:extLst>
              <a:ext uri="{FF2B5EF4-FFF2-40B4-BE49-F238E27FC236}">
                <a16:creationId xmlns:a16="http://schemas.microsoft.com/office/drawing/2014/main" id="{CE074BAE-8618-D045-A1C6-67F0B8F36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792538"/>
            <a:ext cx="762000" cy="474662"/>
          </a:xfrm>
          <a:prstGeom prst="line">
            <a:avLst/>
          </a:prstGeom>
          <a:noFill/>
          <a:ln w="3816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A06901FB-CEF0-2549-9FAA-1DD8E0A8A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74B64C16-D696-9844-9929-9599F5A23847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18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AB7AA305-3095-BE4A-97A4-0BF2822B4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8" name="Rectangle 3">
            <a:extLst>
              <a:ext uri="{FF2B5EF4-FFF2-40B4-BE49-F238E27FC236}">
                <a16:creationId xmlns:a16="http://schemas.microsoft.com/office/drawing/2014/main" id="{589C0AC3-453D-0D4F-8521-C3A51DCFD9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Motoras Acuáticas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A6202FE7-6A5C-D64B-9B30-011A001D4C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077200" cy="114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operador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una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Motora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“PWC”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moviéndose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alta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velocidad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podría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no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ver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objetos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en el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agua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6FF50D51-86FF-7045-8A61-6263E104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8763000" cy="952500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45720" tIns="45000" rIns="45720" bIns="45000">
            <a:spAutoFit/>
          </a:bodyPr>
          <a:lstStyle/>
          <a:p>
            <a:pPr marL="341313" indent="-339725" algn="r">
              <a:lnSpc>
                <a:spcPct val="100000"/>
              </a:lnSpc>
              <a:spcBef>
                <a:spcPts val="700"/>
              </a:spcBef>
              <a:buFont typeface="Symbol" pitchFamily="18" charset="2"/>
              <a:buChar char="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Una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peligrosa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pérdida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de control del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timón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puede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darse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por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acciones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rápidas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del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acelerador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39557D7B-ADE1-9F40-A75D-43B09491E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6FB9E5AD-53EB-B04F-BC62-E662EE662666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C100801-0374-794B-93C5-D9D9658078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Motoras Acuáticas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1303BF3-4B46-074B-BB34-C94DFA7F97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077200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Consideraciones de seguridad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Visibilidad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Hombre al agua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Corta corriente con resorte “Kill Switch”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Evite aguas profundas hasta que esté competente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Hipotermia</a:t>
            </a: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DBB1D7C2-0239-8442-9C9F-4EBDF281B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9144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4" name="Rectangle 5">
            <a:extLst>
              <a:ext uri="{FF2B5EF4-FFF2-40B4-BE49-F238E27FC236}">
                <a16:creationId xmlns:a16="http://schemas.microsoft.com/office/drawing/2014/main" id="{04E998CF-3A0E-4041-B80A-2A178ED1D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245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6A08B256-D76D-334B-A7AF-C668C456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6432550"/>
            <a:ext cx="203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CF1A6A58-D62C-304B-9AF4-96D5E29E8D9E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53F678A-AD21-E94C-8AF5-A3062D7AF4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6925" y="104775"/>
            <a:ext cx="6543675" cy="129540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Arial Black" panose="020B0604020202020204" pitchFamily="34" charset="0"/>
              </a:rPr>
              <a:t>Seguridad Marítima 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5C8C5A72-801E-0B4D-AB0D-29415391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Rectangle 4">
            <a:extLst>
              <a:ext uri="{FF2B5EF4-FFF2-40B4-BE49-F238E27FC236}">
                <a16:creationId xmlns:a16="http://schemas.microsoft.com/office/drawing/2014/main" id="{4C9FFB47-1284-5A42-9ED7-814403192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358775"/>
            <a:ext cx="7254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45000" rIns="45720" bIns="45000" anchor="ctr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solidFill>
                  <a:srgbClr val="000066"/>
                </a:solidFill>
              </a:rPr>
              <a:t>Chapter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4800" b="1">
                <a:solidFill>
                  <a:srgbClr val="000066"/>
                </a:solidFill>
              </a:rPr>
              <a:t>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3A0C9BF8-20F6-204B-9733-54663FD24D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Nadar Cerca de Botes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35BB306-6A57-B446-A77A-D20188FED0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382000" cy="47244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Conexiones eléctricas defectuosas sin tierra, podrían electrocutar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Riesgo mayor en agua dulce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Defectos en corriente de muelle o bote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Solo 6 mA </a:t>
            </a:r>
            <a:r>
              <a:rPr lang="en-US" altLang="en-US" sz="1800"/>
              <a:t>(miliamperes) </a:t>
            </a:r>
            <a:r>
              <a:rPr lang="en-US" altLang="en-US" sz="2400"/>
              <a:t> causar la muerte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Equipment Leakage Circuit Interrupter (ELCI) – en el barco: corta la corriente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Ground Fault Circuit Interrupter (GFCI) – en el muelle: corta la corriente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DCE05CC0-6B9C-1D4B-87E6-ACBC2332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655037B5-F8DB-8445-9F8F-AF10A4E844BD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77078534-304F-7B4A-B67D-1DAFB0DB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713D5260-1F0F-C045-AC87-AD02E41E9816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F00EF7A-234D-4148-9C07-C43E4E22BC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>
                <a:latin typeface="Arial Black" panose="020B0604020202020204" pitchFamily="34" charset="0"/>
              </a:rPr>
              <a:t>Agua Fría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9914FDE-6E29-5646-9212-4C1880B925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74638" y="1371600"/>
            <a:ext cx="8793162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600"/>
              <a:t>Caer en agua fría puede causar: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Shock frío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Hipotermia 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Ahogamiento </a:t>
            </a:r>
          </a:p>
          <a:p>
            <a:pPr marL="341313" indent="-339725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600"/>
              <a:t>Pero: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Ropa abrigada ayuda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Posición fetal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Busque ayuda médica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3A9C0B16-B3CB-EE40-8BF6-1787174E9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0063"/>
            <a:ext cx="312420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5">
            <a:extLst>
              <a:ext uri="{FF2B5EF4-FFF2-40B4-BE49-F238E27FC236}">
                <a16:creationId xmlns:a16="http://schemas.microsoft.com/office/drawing/2014/main" id="{9FE0C470-C14D-3C44-9361-5BAD05592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743200"/>
            <a:ext cx="35814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3" name="Rectangle 6">
            <a:extLst>
              <a:ext uri="{FF2B5EF4-FFF2-40B4-BE49-F238E27FC236}">
                <a16:creationId xmlns:a16="http://schemas.microsoft.com/office/drawing/2014/main" id="{FEB8E023-7D4D-134D-AEEC-99A559F01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743200"/>
            <a:ext cx="152400" cy="3714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92E1FF81-1831-F849-9E18-ADF19868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12B03CB0-E454-FE43-8254-A62A05B4674D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3EAB363-36CA-D547-A4AD-78C5034D29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>
                <a:latin typeface="Arial Black" panose="020B0604020202020204" pitchFamily="34" charset="0"/>
              </a:rPr>
              <a:t>Hipotermia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EAAAA29-B47E-E84C-ABC2-15986E3941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219200"/>
            <a:ext cx="8643938" cy="4270375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Pérdida de calor en el cuerpo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s-PR" altLang="en-US" sz="2400"/>
              <a:t>    Se detienen las funciones biológicas. Aumento de pérdida de calor al nadar. Puede ocurrir en agua tibia. Primera señal es la piel de gallina. Puede ocurrir en seco y fuera del agua, debido a la brisa. </a:t>
            </a:r>
            <a:endParaRPr lang="en-US" altLang="en-US" sz="2400"/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/>
          </a:p>
        </p:txBody>
      </p:sp>
      <p:grpSp>
        <p:nvGrpSpPr>
          <p:cNvPr id="25605" name="Group 4">
            <a:extLst>
              <a:ext uri="{FF2B5EF4-FFF2-40B4-BE49-F238E27FC236}">
                <a16:creationId xmlns:a16="http://schemas.microsoft.com/office/drawing/2014/main" id="{F74A4CD3-73E8-2A4B-B0F2-FC983CDF4BFB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276600"/>
            <a:ext cx="5121275" cy="3044825"/>
            <a:chOff x="2448" y="2064"/>
            <a:chExt cx="3226" cy="1918"/>
          </a:xfrm>
        </p:grpSpPr>
        <p:grpSp>
          <p:nvGrpSpPr>
            <p:cNvPr id="25609" name="Group 5">
              <a:extLst>
                <a:ext uri="{FF2B5EF4-FFF2-40B4-BE49-F238E27FC236}">
                  <a16:creationId xmlns:a16="http://schemas.microsoft.com/office/drawing/2014/main" id="{986F72E3-33DB-CE49-AE77-4DC7A902D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064"/>
              <a:ext cx="2926" cy="574"/>
              <a:chOff x="2448" y="2064"/>
              <a:chExt cx="2926" cy="574"/>
            </a:xfrm>
          </p:grpSpPr>
          <p:sp>
            <p:nvSpPr>
              <p:cNvPr id="25621" name="Rectangle 6">
                <a:extLst>
                  <a:ext uri="{FF2B5EF4-FFF2-40B4-BE49-F238E27FC236}">
                    <a16:creationId xmlns:a16="http://schemas.microsoft.com/office/drawing/2014/main" id="{4FD33D67-463D-CD48-9149-A9C300F7E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064"/>
                <a:ext cx="2366" cy="574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5622" name="AutoShape 7">
                <a:extLst>
                  <a:ext uri="{FF2B5EF4-FFF2-40B4-BE49-F238E27FC236}">
                    <a16:creationId xmlns:a16="http://schemas.microsoft.com/office/drawing/2014/main" id="{310FE56E-F95C-EA4B-B7D7-C18C21E76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2064"/>
                <a:ext cx="2864" cy="574"/>
              </a:xfrm>
              <a:prstGeom prst="roundRect">
                <a:avLst>
                  <a:gd name="adj" fmla="val 16667"/>
                </a:avLst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25610" name="Rectangle 8">
              <a:extLst>
                <a:ext uri="{FF2B5EF4-FFF2-40B4-BE49-F238E27FC236}">
                  <a16:creationId xmlns:a16="http://schemas.microsoft.com/office/drawing/2014/main" id="{FE81EA68-B4D2-7142-880E-6088F109F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3166" cy="238"/>
            </a:xfrm>
            <a:prstGeom prst="rect">
              <a:avLst/>
            </a:prstGeom>
            <a:solidFill>
              <a:srgbClr val="004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611" name="Rectangle 9">
              <a:extLst>
                <a:ext uri="{FF2B5EF4-FFF2-40B4-BE49-F238E27FC236}">
                  <a16:creationId xmlns:a16="http://schemas.microsoft.com/office/drawing/2014/main" id="{FFFAAE55-B923-3746-9F33-57246DE29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1150" cy="1534"/>
            </a:xfrm>
            <a:prstGeom prst="rect">
              <a:avLst/>
            </a:prstGeom>
            <a:solidFill>
              <a:srgbClr val="004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612" name="Rectangle 10">
              <a:extLst>
                <a:ext uri="{FF2B5EF4-FFF2-40B4-BE49-F238E27FC236}">
                  <a16:creationId xmlns:a16="http://schemas.microsoft.com/office/drawing/2014/main" id="{A74BC7E4-7766-BC4C-BC62-D911EE6D6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149"/>
              <a:ext cx="69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</a:rPr>
                <a:t>TABLE 8-1</a:t>
              </a:r>
            </a:p>
          </p:txBody>
        </p:sp>
        <p:sp>
          <p:nvSpPr>
            <p:cNvPr id="25613" name="Rectangle 11">
              <a:extLst>
                <a:ext uri="{FF2B5EF4-FFF2-40B4-BE49-F238E27FC236}">
                  <a16:creationId xmlns:a16="http://schemas.microsoft.com/office/drawing/2014/main" id="{46C51CE5-02EB-4447-9D5B-1CC65276C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2084"/>
              <a:ext cx="1606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</a:rPr>
                <a:t>Approximate Median Lethal Exposure Times</a:t>
              </a:r>
            </a:p>
          </p:txBody>
        </p:sp>
        <p:sp>
          <p:nvSpPr>
            <p:cNvPr id="25614" name="Rectangle 12">
              <a:extLst>
                <a:ext uri="{FF2B5EF4-FFF2-40B4-BE49-F238E27FC236}">
                  <a16:creationId xmlns:a16="http://schemas.microsoft.com/office/drawing/2014/main" id="{49691E3C-CF5B-DA49-B74F-4DF7D4E0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619"/>
              <a:ext cx="1198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</a:rPr>
                <a:t>Water temperature (°F)</a:t>
              </a:r>
            </a:p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</a:rPr>
                <a:t>35</a:t>
              </a:r>
            </a:p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</a:rPr>
                <a:t>45</a:t>
              </a:r>
            </a:p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</a:rPr>
                <a:t>55</a:t>
              </a:r>
            </a:p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</a:rPr>
                <a:t>65</a:t>
              </a:r>
            </a:p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</a:rPr>
                <a:t>70</a:t>
              </a:r>
            </a:p>
          </p:txBody>
        </p:sp>
        <p:sp>
          <p:nvSpPr>
            <p:cNvPr id="25615" name="Rectangle 13">
              <a:extLst>
                <a:ext uri="{FF2B5EF4-FFF2-40B4-BE49-F238E27FC236}">
                  <a16:creationId xmlns:a16="http://schemas.microsoft.com/office/drawing/2014/main" id="{B3DAA578-FA4F-8845-A60C-76F47874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976"/>
              <a:ext cx="2014" cy="1006"/>
            </a:xfrm>
            <a:prstGeom prst="rect">
              <a:avLst/>
            </a:prstGeom>
            <a:solidFill>
              <a:srgbClr val="D0D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616" name="Rectangle 14">
              <a:extLst>
                <a:ext uri="{FF2B5EF4-FFF2-40B4-BE49-F238E27FC236}">
                  <a16:creationId xmlns:a16="http://schemas.microsoft.com/office/drawing/2014/main" id="{E39DC82B-C3AA-8741-BA3F-B4F84C7B3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15"/>
              <a:ext cx="2014" cy="382"/>
            </a:xfrm>
            <a:prstGeom prst="rect">
              <a:avLst/>
            </a:prstGeom>
            <a:solidFill>
              <a:srgbClr val="7B8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617" name="Rectangle 15">
              <a:extLst>
                <a:ext uri="{FF2B5EF4-FFF2-40B4-BE49-F238E27FC236}">
                  <a16:creationId xmlns:a16="http://schemas.microsoft.com/office/drawing/2014/main" id="{0E845E51-5690-844E-B48C-08655019B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600"/>
              <a:ext cx="718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Floating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with PFD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1.75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2.50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3.50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7.75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18.00</a:t>
              </a:r>
            </a:p>
          </p:txBody>
        </p:sp>
        <p:sp>
          <p:nvSpPr>
            <p:cNvPr id="25618" name="Rectangle 16">
              <a:extLst>
                <a:ext uri="{FF2B5EF4-FFF2-40B4-BE49-F238E27FC236}">
                  <a16:creationId xmlns:a16="http://schemas.microsoft.com/office/drawing/2014/main" id="{6B5D9D57-5B38-9C44-B522-17064ECD9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600"/>
              <a:ext cx="718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Treading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Water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1.25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1.75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3.00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5.75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13.00</a:t>
              </a:r>
            </a:p>
          </p:txBody>
        </p:sp>
        <p:sp>
          <p:nvSpPr>
            <p:cNvPr id="25619" name="Rectangle 17">
              <a:extLst>
                <a:ext uri="{FF2B5EF4-FFF2-40B4-BE49-F238E27FC236}">
                  <a16:creationId xmlns:a16="http://schemas.microsoft.com/office/drawing/2014/main" id="{C50BCC3D-8CC0-D846-865B-06FFF0A7B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2600"/>
              <a:ext cx="814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endParaRPr lang="en-US" altLang="en-US" sz="1600" b="1">
                <a:solidFill>
                  <a:srgbClr val="000000"/>
                </a:solidFill>
              </a:endParaRP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Swimming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0.75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1.00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2.00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4.50</a:t>
              </a:r>
            </a:p>
            <a:p>
              <a:pPr algn="ctr" eaLnBrk="1">
                <a:lnSpc>
                  <a:spcPct val="115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10.00</a:t>
              </a:r>
            </a:p>
          </p:txBody>
        </p:sp>
        <p:sp>
          <p:nvSpPr>
            <p:cNvPr id="25620" name="Rectangle 18">
              <a:extLst>
                <a:ext uri="{FF2B5EF4-FFF2-40B4-BE49-F238E27FC236}">
                  <a16:creationId xmlns:a16="http://schemas.microsoft.com/office/drawing/2014/main" id="{AF980EC7-75D7-5D47-A3E8-E1B4E4536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2448"/>
              <a:ext cx="94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</a:rPr>
                <a:t>Times (hours)</a:t>
              </a:r>
            </a:p>
          </p:txBody>
        </p:sp>
      </p:grpSp>
      <p:sp>
        <p:nvSpPr>
          <p:cNvPr id="27667" name="Rectangle 19">
            <a:extLst>
              <a:ext uri="{FF2B5EF4-FFF2-40B4-BE49-F238E27FC236}">
                <a16:creationId xmlns:a16="http://schemas.microsoft.com/office/drawing/2014/main" id="{B04F97F2-61EB-3D42-A202-B0E4AF5FE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966913"/>
            <a:ext cx="88280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2000" b="1">
              <a:solidFill>
                <a:srgbClr val="000066"/>
              </a:solidFill>
            </a:endParaRPr>
          </a:p>
        </p:txBody>
      </p:sp>
      <p:sp>
        <p:nvSpPr>
          <p:cNvPr id="27668" name="Rectangle 20">
            <a:extLst>
              <a:ext uri="{FF2B5EF4-FFF2-40B4-BE49-F238E27FC236}">
                <a16:creationId xmlns:a16="http://schemas.microsoft.com/office/drawing/2014/main" id="{9AA92557-6347-484E-8C75-B196FAE2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791200"/>
            <a:ext cx="4419600" cy="395288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5608" name="Picture 21">
            <a:extLst>
              <a:ext uri="{FF2B5EF4-FFF2-40B4-BE49-F238E27FC236}">
                <a16:creationId xmlns:a16="http://schemas.microsoft.com/office/drawing/2014/main" id="{A1E6ADBB-0976-C443-90CB-C332A4F2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1513"/>
            <a:ext cx="34290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9" dur="indefinite" fill="hold"/>
                                        <p:tgtEl>
                                          <p:spTgt spid="2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2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indefinite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5E79B85D-C804-5740-8CEF-195A5716B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F3CBB0E9-843B-6947-B64F-B5F512FE7A4C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grpSp>
        <p:nvGrpSpPr>
          <p:cNvPr id="26627" name="Group 2">
            <a:extLst>
              <a:ext uri="{FF2B5EF4-FFF2-40B4-BE49-F238E27FC236}">
                <a16:creationId xmlns:a16="http://schemas.microsoft.com/office/drawing/2014/main" id="{DDE8729B-2492-B24A-BBF1-4A82276FA400}"/>
              </a:ext>
            </a:extLst>
          </p:cNvPr>
          <p:cNvGrpSpPr>
            <a:grpSpLocks/>
          </p:cNvGrpSpPr>
          <p:nvPr/>
        </p:nvGrpSpPr>
        <p:grpSpPr bwMode="auto">
          <a:xfrm>
            <a:off x="0" y="1219200"/>
            <a:ext cx="9140825" cy="5178425"/>
            <a:chOff x="0" y="768"/>
            <a:chExt cx="5758" cy="3262"/>
          </a:xfrm>
        </p:grpSpPr>
        <p:sp>
          <p:nvSpPr>
            <p:cNvPr id="26630" name="Rectangle 3">
              <a:extLst>
                <a:ext uri="{FF2B5EF4-FFF2-40B4-BE49-F238E27FC236}">
                  <a16:creationId xmlns:a16="http://schemas.microsoft.com/office/drawing/2014/main" id="{4EFF3DB3-952A-C949-8080-734C1A3EA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68"/>
              <a:ext cx="5758" cy="3262"/>
            </a:xfrm>
            <a:prstGeom prst="rect">
              <a:avLst/>
            </a:pr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26631" name="Picture 4">
              <a:extLst>
                <a:ext uri="{FF2B5EF4-FFF2-40B4-BE49-F238E27FC236}">
                  <a16:creationId xmlns:a16="http://schemas.microsoft.com/office/drawing/2014/main" id="{00734620-E892-B04E-AFA6-5D663EA30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5758" cy="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6628" name="Rectangle 5">
            <a:extLst>
              <a:ext uri="{FF2B5EF4-FFF2-40B4-BE49-F238E27FC236}">
                <a16:creationId xmlns:a16="http://schemas.microsoft.com/office/drawing/2014/main" id="{D2463522-A18C-1F4E-824B-6737DC4B39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Lanchas y Veleros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D07C2EF0-FBE2-6B4C-97A2-3A19787F9A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458200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/>
              <a:t>Los veleros se diferencian de las lanchas ya que están a merced del viento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/>
              <a:t>Las lanchas afectan a los veleros cuando estos están anclados o tapándole el viento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>
                <a:solidFill>
                  <a:srgbClr val="FFFFFF"/>
                </a:solidFill>
              </a:rPr>
              <a:t>Si necesita </a:t>
            </a:r>
          </a:p>
          <a:p>
            <a:pPr marL="0" indent="158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>
                <a:solidFill>
                  <a:srgbClr val="FFFFFF"/>
                </a:solidFill>
              </a:rPr>
              <a:t>   acercarse a un velero, </a:t>
            </a:r>
          </a:p>
          <a:p>
            <a:pPr marL="0" indent="158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>
                <a:solidFill>
                  <a:srgbClr val="FFFFFF"/>
                </a:solidFill>
              </a:rPr>
              <a:t>   hágalo a favor del viento.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12E1BE06-1C2E-2A47-A579-8AB81E6C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55641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>
            <a:extLst>
              <a:ext uri="{FF2B5EF4-FFF2-40B4-BE49-F238E27FC236}">
                <a16:creationId xmlns:a16="http://schemas.microsoft.com/office/drawing/2014/main" id="{6D830061-8440-E74D-B1A0-03A286D56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0ED8E84F-1743-4A4B-AB73-EB8DF7831811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24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580B91F-2BE7-644C-A295-88CD982EBA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Lanchas y Veleros</a:t>
            </a: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7EC3F5ED-F31C-3A4C-A1DA-07BA6EB8FB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74638" y="1096963"/>
            <a:ext cx="3017837" cy="808037"/>
          </a:xfrm>
        </p:spPr>
        <p:txBody>
          <a:bodyPr/>
          <a:lstStyle/>
          <a:p>
            <a:pPr marL="333375" indent="-3333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100"/>
              <a:t>Tacking “Taqueo”</a:t>
            </a:r>
          </a:p>
        </p:txBody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3EB71520-7249-CF42-BC9A-2570BB2B1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1371600"/>
            <a:ext cx="10382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VIENTO</a:t>
            </a:r>
          </a:p>
        </p:txBody>
      </p:sp>
      <p:sp>
        <p:nvSpPr>
          <p:cNvPr id="27655" name="Rectangle 6">
            <a:extLst>
              <a:ext uri="{FF2B5EF4-FFF2-40B4-BE49-F238E27FC236}">
                <a16:creationId xmlns:a16="http://schemas.microsoft.com/office/drawing/2014/main" id="{B1C45DD7-A068-0046-B2FE-E387097B4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884863"/>
            <a:ext cx="1371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sotavento</a:t>
            </a:r>
          </a:p>
        </p:txBody>
      </p:sp>
      <p:sp>
        <p:nvSpPr>
          <p:cNvPr id="27656" name="Rectangle 7">
            <a:extLst>
              <a:ext uri="{FF2B5EF4-FFF2-40B4-BE49-F238E27FC236}">
                <a16:creationId xmlns:a16="http://schemas.microsoft.com/office/drawing/2014/main" id="{5C5F3CE5-223A-ED49-BEB1-D8EE9374C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990975"/>
            <a:ext cx="1371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7657" name="Rectangle 8">
            <a:extLst>
              <a:ext uri="{FF2B5EF4-FFF2-40B4-BE49-F238E27FC236}">
                <a16:creationId xmlns:a16="http://schemas.microsoft.com/office/drawing/2014/main" id="{1FBDEF06-FBC5-6049-AA6D-460306A11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457950"/>
            <a:ext cx="26289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 Fast Track to Cruising by Steve &amp; Doris Colgate</a:t>
            </a:r>
          </a:p>
        </p:txBody>
      </p:sp>
      <p:pic>
        <p:nvPicPr>
          <p:cNvPr id="27658" name="Picture 9">
            <a:extLst>
              <a:ext uri="{FF2B5EF4-FFF2-40B4-BE49-F238E27FC236}">
                <a16:creationId xmlns:a16="http://schemas.microsoft.com/office/drawing/2014/main" id="{56A2B519-32B8-C14E-8CDE-907210EC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175"/>
            <a:ext cx="358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9" name="Rectangle 10">
            <a:extLst>
              <a:ext uri="{FF2B5EF4-FFF2-40B4-BE49-F238E27FC236}">
                <a16:creationId xmlns:a16="http://schemas.microsoft.com/office/drawing/2014/main" id="{EB2C105F-EB04-6944-9785-CCFF58E8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1981200"/>
            <a:ext cx="3471862" cy="1524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7660" name="Rectangle 11">
            <a:extLst>
              <a:ext uri="{FF2B5EF4-FFF2-40B4-BE49-F238E27FC236}">
                <a16:creationId xmlns:a16="http://schemas.microsoft.com/office/drawing/2014/main" id="{4B22B111-484C-EA45-9D5B-6EA43812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7661" name="Text Box 12">
            <a:extLst>
              <a:ext uri="{FF2B5EF4-FFF2-40B4-BE49-F238E27FC236}">
                <a16:creationId xmlns:a16="http://schemas.microsoft.com/office/drawing/2014/main" id="{1ABD2B06-415E-7B4A-8E2D-0772695DC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5" y="3251200"/>
            <a:ext cx="1489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0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barlovento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ABE4480A-7235-6840-9B7E-958977E16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1BE06A08-2417-1349-B707-D0FC6AE08299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6E91B70-A162-C844-9A45-573D680B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rgbClr val="BB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62C5645-FC16-9048-9A46-8FF9F3DC9D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Lanchas y Veleros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50D37B50-C064-8048-8872-FE4E2DC40F8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051925" cy="914400"/>
          </a:xfrm>
        </p:spPr>
        <p:txBody>
          <a:bodyPr/>
          <a:lstStyle/>
          <a:p>
            <a:pPr marL="339725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700"/>
              <a:t>Direcciones a las que un velero puede navegar</a:t>
            </a:r>
          </a:p>
        </p:txBody>
      </p:sp>
      <p:pic>
        <p:nvPicPr>
          <p:cNvPr id="28678" name="Picture 5">
            <a:extLst>
              <a:ext uri="{FF2B5EF4-FFF2-40B4-BE49-F238E27FC236}">
                <a16:creationId xmlns:a16="http://schemas.microsoft.com/office/drawing/2014/main" id="{384C9F0C-9FC2-1B4E-BA52-BA93F5632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2500"/>
            <a:ext cx="59436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9" name="Rectangle 6">
            <a:extLst>
              <a:ext uri="{FF2B5EF4-FFF2-40B4-BE49-F238E27FC236}">
                <a16:creationId xmlns:a16="http://schemas.microsoft.com/office/drawing/2014/main" id="{DE7C4409-B0FD-A442-AB14-52814FD9C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553200"/>
            <a:ext cx="3429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 </a:t>
            </a:r>
            <a:r>
              <a:rPr lang="en-US" altLang="en-US" sz="800" i="1">
                <a:solidFill>
                  <a:srgbClr val="000066"/>
                </a:solidFill>
              </a:rPr>
              <a:t>The Complete Sailor by David Seidman</a:t>
            </a:r>
          </a:p>
        </p:txBody>
      </p:sp>
      <p:pic>
        <p:nvPicPr>
          <p:cNvPr id="28680" name="Picture 7">
            <a:extLst>
              <a:ext uri="{FF2B5EF4-FFF2-40B4-BE49-F238E27FC236}">
                <a16:creationId xmlns:a16="http://schemas.microsoft.com/office/drawing/2014/main" id="{9F229A2C-C937-7B44-ACDA-C3875302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828800"/>
            <a:ext cx="9159876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CCDA6367-6B5E-3244-B6FA-14C741B91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8E840AA2-23A4-6B41-BC36-4154BA411B11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26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773B08C-E1A0-DC47-9D66-97D966151F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Lanchas y Veleros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E78C9D4-7900-0442-9AFC-6923B0CE53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4044950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Destrezas de Vela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Anclaje &amp; amarrando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Viento y estela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Bloquear el viento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Visión obstruida</a:t>
            </a:r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34E8CD63-D106-E94F-9BD3-D1E42A32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907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2" name="Rectangle 5">
            <a:extLst>
              <a:ext uri="{FF2B5EF4-FFF2-40B4-BE49-F238E27FC236}">
                <a16:creationId xmlns:a16="http://schemas.microsoft.com/office/drawing/2014/main" id="{073F1D19-E7A9-5340-882E-03B45F0DC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3" name="Rectangle 6">
            <a:extLst>
              <a:ext uri="{FF2B5EF4-FFF2-40B4-BE49-F238E27FC236}">
                <a16:creationId xmlns:a16="http://schemas.microsoft.com/office/drawing/2014/main" id="{6B1E036C-2353-4247-8FFB-B9EEB6055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186488"/>
            <a:ext cx="3429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 </a:t>
            </a:r>
            <a:r>
              <a:rPr lang="en-US" altLang="en-US" sz="800" i="1">
                <a:solidFill>
                  <a:srgbClr val="000066"/>
                </a:solidFill>
              </a:rPr>
              <a:t>The Complete Sailor by David Seidman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04095E4B-16FF-E84E-A134-368E5B896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175" y="6432550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F0E90820-19AF-FB4E-BFFE-0C6CD98FAD4E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27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51207AB-89A0-A747-ADA9-A8F71FFAF0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Actividad de Estudiantes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45B5728-11CA-964D-8D01-EBD99E2F3E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686800" cy="2532063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En la mayoría de los casos, quién tiene el derecho de paso (stand-on)?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Lanchas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Veleros</a:t>
            </a: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2EC77A72-F877-C64B-A007-D226AE064BDA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2565400"/>
            <a:ext cx="311150" cy="365125"/>
            <a:chOff x="277" y="1616"/>
            <a:chExt cx="196" cy="230"/>
          </a:xfrm>
        </p:grpSpPr>
        <p:sp>
          <p:nvSpPr>
            <p:cNvPr id="30733" name="Oval 5">
              <a:extLst>
                <a:ext uri="{FF2B5EF4-FFF2-40B4-BE49-F238E27FC236}">
                  <a16:creationId xmlns:a16="http://schemas.microsoft.com/office/drawing/2014/main" id="{A8EF1498-7792-B54C-BF33-AFDCCB567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" y="1632"/>
              <a:ext cx="196" cy="196"/>
            </a:xfrm>
            <a:prstGeom prst="ellipse">
              <a:avLst/>
            </a:prstGeom>
            <a:solidFill>
              <a:srgbClr val="CC0000"/>
            </a:solidFill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734" name="Rectangle 6">
              <a:extLst>
                <a:ext uri="{FF2B5EF4-FFF2-40B4-BE49-F238E27FC236}">
                  <a16:creationId xmlns:a16="http://schemas.microsoft.com/office/drawing/2014/main" id="{07CBA60B-D15C-0241-8EA2-3FE03AE4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" y="1616"/>
              <a:ext cx="13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 anchor="ctr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30726" name="Group 7">
            <a:extLst>
              <a:ext uri="{FF2B5EF4-FFF2-40B4-BE49-F238E27FC236}">
                <a16:creationId xmlns:a16="http://schemas.microsoft.com/office/drawing/2014/main" id="{736052D3-E992-EA44-9CF0-0921CFC3F47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98800"/>
            <a:ext cx="311150" cy="365125"/>
            <a:chOff x="288" y="1952"/>
            <a:chExt cx="196" cy="230"/>
          </a:xfrm>
        </p:grpSpPr>
        <p:sp>
          <p:nvSpPr>
            <p:cNvPr id="30731" name="Oval 8">
              <a:extLst>
                <a:ext uri="{FF2B5EF4-FFF2-40B4-BE49-F238E27FC236}">
                  <a16:creationId xmlns:a16="http://schemas.microsoft.com/office/drawing/2014/main" id="{14C94DA6-D048-2347-B233-BD114004C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68"/>
              <a:ext cx="196" cy="196"/>
            </a:xfrm>
            <a:prstGeom prst="ellipse">
              <a:avLst/>
            </a:prstGeom>
            <a:solidFill>
              <a:srgbClr val="CC0000"/>
            </a:solidFill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732" name="Rectangle 9">
              <a:extLst>
                <a:ext uri="{FF2B5EF4-FFF2-40B4-BE49-F238E27FC236}">
                  <a16:creationId xmlns:a16="http://schemas.microsoft.com/office/drawing/2014/main" id="{820707DF-AA1C-4E47-B8E5-5DA494594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" y="1952"/>
              <a:ext cx="13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 anchor="ctr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30727" name="Rectangle 10">
            <a:extLst>
              <a:ext uri="{FF2B5EF4-FFF2-40B4-BE49-F238E27FC236}">
                <a16:creationId xmlns:a16="http://schemas.microsoft.com/office/drawing/2014/main" id="{E3567E43-C786-F64A-89B5-243A0C634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2714625"/>
            <a:ext cx="5195888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28" name="Rectangle 11">
            <a:extLst>
              <a:ext uri="{FF2B5EF4-FFF2-40B4-BE49-F238E27FC236}">
                <a16:creationId xmlns:a16="http://schemas.microsoft.com/office/drawing/2014/main" id="{40CF45A2-04CB-0449-BBC7-55D1098CD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714625"/>
            <a:ext cx="152400" cy="3686175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80" name="AutoShape 12">
            <a:extLst>
              <a:ext uri="{FF2B5EF4-FFF2-40B4-BE49-F238E27FC236}">
                <a16:creationId xmlns:a16="http://schemas.microsoft.com/office/drawing/2014/main" id="{8E07D169-D56B-4741-B067-827F30FFEDD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1525" y="3048000"/>
            <a:ext cx="1971675" cy="6096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0730" name="Picture 13">
            <a:extLst>
              <a:ext uri="{FF2B5EF4-FFF2-40B4-BE49-F238E27FC236}">
                <a16:creationId xmlns:a16="http://schemas.microsoft.com/office/drawing/2014/main" id="{C2CD04DB-49AC-7843-973F-8694926A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2905125"/>
            <a:ext cx="51879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indefinite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indefinite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C729F804-EDBF-B04F-9AFB-B8D60869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D47221E9-FBD4-FC42-AAA0-80D96FE3175E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28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2FC60EF3-EC22-384D-B522-ED71F841D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8" name="Rectangle 3">
            <a:extLst>
              <a:ext uri="{FF2B5EF4-FFF2-40B4-BE49-F238E27FC236}">
                <a16:creationId xmlns:a16="http://schemas.microsoft.com/office/drawing/2014/main" id="{5CCAD003-0FC5-E94F-9B8E-AC31F41B29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600">
                <a:latin typeface="Arial Black" panose="020B0604020202020204" pitchFamily="34" charset="0"/>
              </a:rPr>
              <a:t>Envenenamiento por monóxido de carbono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EE0DD2B6-8B4F-384D-9160-5137B17088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610600" cy="3048000"/>
          </a:xfrm>
        </p:spPr>
        <p:txBody>
          <a:bodyPr/>
          <a:lstStyle/>
          <a:p>
            <a:pPr marL="254000" indent="-254000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charset="2"/>
              <a:buChar char=""/>
              <a:tabLst>
                <a:tab pos="254000" algn="l"/>
                <a:tab pos="366713" algn="l"/>
                <a:tab pos="823913" algn="l"/>
                <a:tab pos="1281113" algn="l"/>
                <a:tab pos="1738313" algn="l"/>
                <a:tab pos="2195513" algn="l"/>
                <a:tab pos="2652713" algn="l"/>
                <a:tab pos="3109913" algn="l"/>
                <a:tab pos="3567113" algn="l"/>
                <a:tab pos="4024313" algn="l"/>
                <a:tab pos="4481513" algn="l"/>
                <a:tab pos="4938713" algn="l"/>
                <a:tab pos="5395913" algn="l"/>
                <a:tab pos="5853113" algn="l"/>
                <a:tab pos="6310313" algn="l"/>
                <a:tab pos="6767513" algn="l"/>
                <a:tab pos="7224713" algn="l"/>
                <a:tab pos="7681913" algn="l"/>
                <a:tab pos="8139113" algn="l"/>
                <a:tab pos="8596313" algn="l"/>
                <a:tab pos="9053513" algn="l"/>
              </a:tabLst>
              <a:defRPr/>
            </a:pPr>
            <a:r>
              <a:rPr lang="en-US" sz="2400" dirty="0" err="1">
                <a:solidFill>
                  <a:schemeClr val="bg1"/>
                </a:solidFill>
              </a:rPr>
              <a:t>Prevención</a:t>
            </a:r>
            <a:endParaRPr lang="en-US" sz="2400" dirty="0">
              <a:solidFill>
                <a:schemeClr val="bg1"/>
              </a:solidFill>
            </a:endParaRPr>
          </a:p>
          <a:p>
            <a:pPr marL="555625" lvl="1" indent="-212725" ea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Symbol" charset="2"/>
              <a:buChar char=""/>
              <a:tabLst>
                <a:tab pos="254000" algn="l"/>
                <a:tab pos="366713" algn="l"/>
                <a:tab pos="823913" algn="l"/>
                <a:tab pos="1281113" algn="l"/>
                <a:tab pos="1738313" algn="l"/>
                <a:tab pos="2195513" algn="l"/>
                <a:tab pos="2652713" algn="l"/>
                <a:tab pos="3109913" algn="l"/>
                <a:tab pos="3567113" algn="l"/>
                <a:tab pos="4024313" algn="l"/>
                <a:tab pos="4481513" algn="l"/>
                <a:tab pos="4938713" algn="l"/>
                <a:tab pos="5395913" algn="l"/>
                <a:tab pos="5853113" algn="l"/>
                <a:tab pos="6310313" algn="l"/>
                <a:tab pos="6767513" algn="l"/>
                <a:tab pos="7224713" algn="l"/>
                <a:tab pos="7681913" algn="l"/>
                <a:tab pos="8139113" algn="l"/>
                <a:tab pos="8596313" algn="l"/>
                <a:tab pos="9053513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</a:rPr>
              <a:t>Creada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combustión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incompleta</a:t>
            </a:r>
            <a:endParaRPr lang="en-US" sz="1800" dirty="0">
              <a:solidFill>
                <a:schemeClr val="bg1"/>
              </a:solidFill>
            </a:endParaRPr>
          </a:p>
          <a:p>
            <a:pPr marL="555625" lvl="1" indent="-212725" ea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Symbol" charset="2"/>
              <a:buChar char=""/>
              <a:tabLst>
                <a:tab pos="254000" algn="l"/>
                <a:tab pos="366713" algn="l"/>
                <a:tab pos="823913" algn="l"/>
                <a:tab pos="1281113" algn="l"/>
                <a:tab pos="1738313" algn="l"/>
                <a:tab pos="2195513" algn="l"/>
                <a:tab pos="2652713" algn="l"/>
                <a:tab pos="3109913" algn="l"/>
                <a:tab pos="3567113" algn="l"/>
                <a:tab pos="4024313" algn="l"/>
                <a:tab pos="4481513" algn="l"/>
                <a:tab pos="4938713" algn="l"/>
                <a:tab pos="5395913" algn="l"/>
                <a:tab pos="5853113" algn="l"/>
                <a:tab pos="6310313" algn="l"/>
                <a:tab pos="6767513" algn="l"/>
                <a:tab pos="7224713" algn="l"/>
                <a:tab pos="7681913" algn="l"/>
                <a:tab pos="8139113" algn="l"/>
                <a:tab pos="8596313" algn="l"/>
                <a:tab pos="9053513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</a:rPr>
              <a:t>Mantenga</a:t>
            </a:r>
            <a:r>
              <a:rPr lang="en-US" sz="1800" dirty="0">
                <a:solidFill>
                  <a:schemeClr val="bg1"/>
                </a:solidFill>
              </a:rPr>
              <a:t> el </a:t>
            </a:r>
            <a:r>
              <a:rPr lang="en-US" sz="1800" dirty="0" err="1">
                <a:solidFill>
                  <a:schemeClr val="bg1"/>
                </a:solidFill>
              </a:rPr>
              <a:t>cuarto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máquinas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ventilado</a:t>
            </a:r>
            <a:endParaRPr lang="en-US" sz="1800" dirty="0">
              <a:solidFill>
                <a:schemeClr val="bg1"/>
              </a:solidFill>
            </a:endParaRPr>
          </a:p>
          <a:p>
            <a:pPr marL="555625" lvl="1" indent="-212725" ea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Symbol" charset="2"/>
              <a:buChar char=""/>
              <a:tabLst>
                <a:tab pos="254000" algn="l"/>
                <a:tab pos="366713" algn="l"/>
                <a:tab pos="823913" algn="l"/>
                <a:tab pos="1281113" algn="l"/>
                <a:tab pos="1738313" algn="l"/>
                <a:tab pos="2195513" algn="l"/>
                <a:tab pos="2652713" algn="l"/>
                <a:tab pos="3109913" algn="l"/>
                <a:tab pos="3567113" algn="l"/>
                <a:tab pos="4024313" algn="l"/>
                <a:tab pos="4481513" algn="l"/>
                <a:tab pos="4938713" algn="l"/>
                <a:tab pos="5395913" algn="l"/>
                <a:tab pos="5853113" algn="l"/>
                <a:tab pos="6310313" algn="l"/>
                <a:tab pos="6767513" algn="l"/>
                <a:tab pos="7224713" algn="l"/>
                <a:tab pos="7681913" algn="l"/>
                <a:tab pos="8139113" algn="l"/>
                <a:tab pos="8596313" algn="l"/>
                <a:tab pos="9053513" algn="l"/>
              </a:tabLst>
              <a:defRPr/>
            </a:pPr>
            <a:r>
              <a:rPr lang="en-US" sz="1800" dirty="0">
                <a:solidFill>
                  <a:schemeClr val="bg1"/>
                </a:solidFill>
              </a:rPr>
              <a:t>No se </a:t>
            </a:r>
            <a:r>
              <a:rPr lang="en-US" sz="1800" dirty="0" err="1">
                <a:solidFill>
                  <a:schemeClr val="bg1"/>
                </a:solidFill>
              </a:rPr>
              <a:t>reuna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alrededor</a:t>
            </a:r>
            <a:r>
              <a:rPr lang="en-US" sz="1800" dirty="0">
                <a:solidFill>
                  <a:schemeClr val="bg1"/>
                </a:solidFill>
              </a:rPr>
              <a:t> de los escapes de gases</a:t>
            </a:r>
          </a:p>
          <a:p>
            <a:pPr marL="555625" lvl="1" indent="-212725" ea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Symbol" charset="2"/>
              <a:buChar char=""/>
              <a:tabLst>
                <a:tab pos="254000" algn="l"/>
                <a:tab pos="366713" algn="l"/>
                <a:tab pos="823913" algn="l"/>
                <a:tab pos="1281113" algn="l"/>
                <a:tab pos="1738313" algn="l"/>
                <a:tab pos="2195513" algn="l"/>
                <a:tab pos="2652713" algn="l"/>
                <a:tab pos="3109913" algn="l"/>
                <a:tab pos="3567113" algn="l"/>
                <a:tab pos="4024313" algn="l"/>
                <a:tab pos="4481513" algn="l"/>
                <a:tab pos="4938713" algn="l"/>
                <a:tab pos="5395913" algn="l"/>
                <a:tab pos="5853113" algn="l"/>
                <a:tab pos="6310313" algn="l"/>
                <a:tab pos="6767513" algn="l"/>
                <a:tab pos="7224713" algn="l"/>
                <a:tab pos="7681913" algn="l"/>
                <a:tab pos="8139113" algn="l"/>
                <a:tab pos="8596313" algn="l"/>
                <a:tab pos="9053513" algn="l"/>
              </a:tabLst>
              <a:defRPr/>
            </a:pPr>
            <a:r>
              <a:rPr lang="en-US" sz="1800" dirty="0">
                <a:solidFill>
                  <a:schemeClr val="bg1"/>
                </a:solidFill>
              </a:rPr>
              <a:t>Use </a:t>
            </a:r>
            <a:r>
              <a:rPr lang="en-US" sz="1800" dirty="0" err="1">
                <a:solidFill>
                  <a:schemeClr val="bg1"/>
                </a:solidFill>
              </a:rPr>
              <a:t>detectores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monóxido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carbono</a:t>
            </a:r>
            <a:r>
              <a:rPr lang="en-US" sz="1800" dirty="0">
                <a:solidFill>
                  <a:schemeClr val="bg1"/>
                </a:solidFill>
              </a:rPr>
              <a:t>  </a:t>
            </a:r>
          </a:p>
          <a:p>
            <a:pPr marL="0" indent="0" eaLnBrk="1">
              <a:lnSpc>
                <a:spcPct val="100000"/>
              </a:lnSpc>
              <a:buClrTx/>
              <a:buFontTx/>
              <a:buNone/>
              <a:tabLst>
                <a:tab pos="254000" algn="l"/>
                <a:tab pos="366713" algn="l"/>
                <a:tab pos="823913" algn="l"/>
                <a:tab pos="1281113" algn="l"/>
                <a:tab pos="1738313" algn="l"/>
                <a:tab pos="2195513" algn="l"/>
                <a:tab pos="2652713" algn="l"/>
                <a:tab pos="3109913" algn="l"/>
                <a:tab pos="3567113" algn="l"/>
                <a:tab pos="4024313" algn="l"/>
                <a:tab pos="4481513" algn="l"/>
                <a:tab pos="4938713" algn="l"/>
                <a:tab pos="5395913" algn="l"/>
                <a:tab pos="5853113" algn="l"/>
                <a:tab pos="6310313" algn="l"/>
                <a:tab pos="6767513" algn="l"/>
                <a:tab pos="7224713" algn="l"/>
                <a:tab pos="7681913" algn="l"/>
                <a:tab pos="8139113" algn="l"/>
                <a:tab pos="8596313" algn="l"/>
                <a:tab pos="9053513" algn="l"/>
              </a:tabLst>
              <a:defRPr/>
            </a:pPr>
            <a:endParaRPr lang="en-US" sz="1800" dirty="0"/>
          </a:p>
          <a:p>
            <a:pPr marL="0" indent="0" eaLnBrk="1">
              <a:lnSpc>
                <a:spcPct val="100000"/>
              </a:lnSpc>
              <a:buClrTx/>
              <a:buFontTx/>
              <a:buNone/>
              <a:tabLst>
                <a:tab pos="254000" algn="l"/>
                <a:tab pos="366713" algn="l"/>
                <a:tab pos="823913" algn="l"/>
                <a:tab pos="1281113" algn="l"/>
                <a:tab pos="1738313" algn="l"/>
                <a:tab pos="2195513" algn="l"/>
                <a:tab pos="2652713" algn="l"/>
                <a:tab pos="3109913" algn="l"/>
                <a:tab pos="3567113" algn="l"/>
                <a:tab pos="4024313" algn="l"/>
                <a:tab pos="4481513" algn="l"/>
                <a:tab pos="4938713" algn="l"/>
                <a:tab pos="5395913" algn="l"/>
                <a:tab pos="5853113" algn="l"/>
                <a:tab pos="6310313" algn="l"/>
                <a:tab pos="6767513" algn="l"/>
                <a:tab pos="7224713" algn="l"/>
                <a:tab pos="7681913" algn="l"/>
                <a:tab pos="8139113" algn="l"/>
                <a:tab pos="8596313" algn="l"/>
                <a:tab pos="9053513" algn="l"/>
              </a:tabLst>
              <a:defRPr/>
            </a:pPr>
            <a:endParaRPr lang="en-US" sz="1800" dirty="0"/>
          </a:p>
          <a:p>
            <a:pPr marL="0" indent="0" eaLnBrk="1">
              <a:lnSpc>
                <a:spcPct val="100000"/>
              </a:lnSpc>
              <a:buClrTx/>
              <a:buFontTx/>
              <a:buNone/>
              <a:tabLst>
                <a:tab pos="254000" algn="l"/>
                <a:tab pos="366713" algn="l"/>
                <a:tab pos="823913" algn="l"/>
                <a:tab pos="1281113" algn="l"/>
                <a:tab pos="1738313" algn="l"/>
                <a:tab pos="2195513" algn="l"/>
                <a:tab pos="2652713" algn="l"/>
                <a:tab pos="3109913" algn="l"/>
                <a:tab pos="3567113" algn="l"/>
                <a:tab pos="4024313" algn="l"/>
                <a:tab pos="4481513" algn="l"/>
                <a:tab pos="4938713" algn="l"/>
                <a:tab pos="5395913" algn="l"/>
                <a:tab pos="5853113" algn="l"/>
                <a:tab pos="6310313" algn="l"/>
                <a:tab pos="6767513" algn="l"/>
                <a:tab pos="7224713" algn="l"/>
                <a:tab pos="7681913" algn="l"/>
                <a:tab pos="8139113" algn="l"/>
                <a:tab pos="8596313" algn="l"/>
                <a:tab pos="9053513" algn="l"/>
              </a:tabLst>
              <a:defRPr/>
            </a:pPr>
            <a:endParaRPr lang="en-US" sz="1800" dirty="0"/>
          </a:p>
          <a:p>
            <a:pPr marL="0" indent="342900" eaLnBrk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254000" algn="l"/>
                <a:tab pos="366713" algn="l"/>
                <a:tab pos="823913" algn="l"/>
                <a:tab pos="1281113" algn="l"/>
                <a:tab pos="1738313" algn="l"/>
                <a:tab pos="2195513" algn="l"/>
                <a:tab pos="2652713" algn="l"/>
                <a:tab pos="3109913" algn="l"/>
                <a:tab pos="3567113" algn="l"/>
                <a:tab pos="4024313" algn="l"/>
                <a:tab pos="4481513" algn="l"/>
                <a:tab pos="4938713" algn="l"/>
                <a:tab pos="5395913" algn="l"/>
                <a:tab pos="5853113" algn="l"/>
                <a:tab pos="6310313" algn="l"/>
                <a:tab pos="6767513" algn="l"/>
                <a:tab pos="7224713" algn="l"/>
                <a:tab pos="7681913" algn="l"/>
                <a:tab pos="8139113" algn="l"/>
                <a:tab pos="8596313" algn="l"/>
                <a:tab pos="9053513" algn="l"/>
              </a:tabLst>
              <a:defRPr/>
            </a:pPr>
            <a:r>
              <a:rPr lang="en-US" sz="1800" dirty="0"/>
              <a:t>                                         </a:t>
            </a:r>
          </a:p>
          <a:p>
            <a:pPr marL="0" indent="342900" eaLnBrk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254000" algn="l"/>
                <a:tab pos="366713" algn="l"/>
                <a:tab pos="823913" algn="l"/>
                <a:tab pos="1281113" algn="l"/>
                <a:tab pos="1738313" algn="l"/>
                <a:tab pos="2195513" algn="l"/>
                <a:tab pos="2652713" algn="l"/>
                <a:tab pos="3109913" algn="l"/>
                <a:tab pos="3567113" algn="l"/>
                <a:tab pos="4024313" algn="l"/>
                <a:tab pos="4481513" algn="l"/>
                <a:tab pos="4938713" algn="l"/>
                <a:tab pos="5395913" algn="l"/>
                <a:tab pos="5853113" algn="l"/>
                <a:tab pos="6310313" algn="l"/>
                <a:tab pos="6767513" algn="l"/>
                <a:tab pos="7224713" algn="l"/>
                <a:tab pos="7681913" algn="l"/>
                <a:tab pos="8139113" algn="l"/>
                <a:tab pos="8596313" algn="l"/>
                <a:tab pos="9053513" algn="l"/>
              </a:tabLst>
              <a:defRPr/>
            </a:pPr>
            <a:endParaRPr lang="en-US" sz="2200" dirty="0">
              <a:solidFill>
                <a:srgbClr val="0066FF"/>
              </a:solidFill>
            </a:endParaRPr>
          </a:p>
          <a:p>
            <a:pPr marL="0" indent="342900" eaLnBrk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254000" algn="l"/>
                <a:tab pos="366713" algn="l"/>
                <a:tab pos="823913" algn="l"/>
                <a:tab pos="1281113" algn="l"/>
                <a:tab pos="1738313" algn="l"/>
                <a:tab pos="2195513" algn="l"/>
                <a:tab pos="2652713" algn="l"/>
                <a:tab pos="3109913" algn="l"/>
                <a:tab pos="3567113" algn="l"/>
                <a:tab pos="4024313" algn="l"/>
                <a:tab pos="4481513" algn="l"/>
                <a:tab pos="4938713" algn="l"/>
                <a:tab pos="5395913" algn="l"/>
                <a:tab pos="5853113" algn="l"/>
                <a:tab pos="6310313" algn="l"/>
                <a:tab pos="6767513" algn="l"/>
                <a:tab pos="7224713" algn="l"/>
                <a:tab pos="7681913" algn="l"/>
                <a:tab pos="8139113" algn="l"/>
                <a:tab pos="8596313" algn="l"/>
                <a:tab pos="9053513" algn="l"/>
              </a:tabLst>
              <a:defRPr/>
            </a:pPr>
            <a:r>
              <a:rPr lang="en-US" sz="1800" dirty="0"/>
              <a:t> 									</a:t>
            </a:r>
            <a:r>
              <a:rPr lang="en-US" sz="2200" dirty="0" err="1">
                <a:solidFill>
                  <a:srgbClr val="0066FF"/>
                </a:solidFill>
              </a:rPr>
              <a:t>Venenoso</a:t>
            </a:r>
            <a:r>
              <a:rPr lang="en-US" sz="2200" dirty="0">
                <a:solidFill>
                  <a:srgbClr val="0066FF"/>
                </a:solidFill>
              </a:rPr>
              <a:t>, </a:t>
            </a:r>
            <a:r>
              <a:rPr lang="en-US" sz="2200" dirty="0" err="1">
                <a:solidFill>
                  <a:srgbClr val="0066FF"/>
                </a:solidFill>
              </a:rPr>
              <a:t>inoloro</a:t>
            </a:r>
            <a:r>
              <a:rPr lang="en-US" sz="2200" dirty="0">
                <a:solidFill>
                  <a:srgbClr val="0066FF"/>
                </a:solidFill>
              </a:rPr>
              <a:t>, </a:t>
            </a:r>
            <a:r>
              <a:rPr lang="en-US" sz="2200" dirty="0" err="1">
                <a:solidFill>
                  <a:srgbClr val="0066FF"/>
                </a:solidFill>
              </a:rPr>
              <a:t>incoloro</a:t>
            </a:r>
            <a:endParaRPr lang="en-US" sz="2200" dirty="0">
              <a:solidFill>
                <a:srgbClr val="0066FF"/>
              </a:solidFill>
            </a:endParaRPr>
          </a:p>
        </p:txBody>
      </p:sp>
      <p:sp>
        <p:nvSpPr>
          <p:cNvPr id="31750" name="Rectangle 5">
            <a:extLst>
              <a:ext uri="{FF2B5EF4-FFF2-40B4-BE49-F238E27FC236}">
                <a16:creationId xmlns:a16="http://schemas.microsoft.com/office/drawing/2014/main" id="{AFDFA1F1-59CC-BC47-BAB9-05BC63BDF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443663"/>
            <a:ext cx="3733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 Seaworthy: </a:t>
            </a:r>
            <a:r>
              <a:rPr lang="en-US" altLang="en-US" sz="800" i="1">
                <a:solidFill>
                  <a:srgbClr val="000066"/>
                </a:solidFill>
              </a:rPr>
              <a:t>Essential Lessons from BoatU.S.;s 20 year Case File of Things Gone Wrong by Robert A. Adriance</a:t>
            </a:r>
            <a:r>
              <a:rPr lang="en-US" altLang="en-US" sz="80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3798" name="Oval 6">
            <a:extLst>
              <a:ext uri="{FF2B5EF4-FFF2-40B4-BE49-F238E27FC236}">
                <a16:creationId xmlns:a16="http://schemas.microsoft.com/office/drawing/2014/main" id="{D72F366F-132E-404F-B9A1-BB7AA867C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33800"/>
            <a:ext cx="2286000" cy="213360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822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822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7B7B50B5-06E0-9346-BF1B-45DF5C9A8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88D12E88-6C52-F44B-BAB5-FAB0436C24A4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29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56184A55-8B0F-8A45-8657-9DA653308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2" name="Rectangle 3">
            <a:extLst>
              <a:ext uri="{FF2B5EF4-FFF2-40B4-BE49-F238E27FC236}">
                <a16:creationId xmlns:a16="http://schemas.microsoft.com/office/drawing/2014/main" id="{DA8A9909-B592-914E-BC6E-816810BCAD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Clima</a:t>
            </a: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67A33894-4446-174F-BC32-864C1D6181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077200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>
                <a:solidFill>
                  <a:schemeClr val="bg1"/>
                </a:solidFill>
              </a:rPr>
              <a:t>Conozca el area antes de salir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>
                <a:solidFill>
                  <a:schemeClr val="bg1"/>
                </a:solidFill>
              </a:rPr>
              <a:t>Actual</a:t>
            </a:r>
            <a:r>
              <a:rPr lang="el-GR" altLang="en-US">
                <a:solidFill>
                  <a:schemeClr val="bg1"/>
                </a:solidFill>
              </a:rPr>
              <a:t>ί</a:t>
            </a:r>
            <a:r>
              <a:rPr lang="en-US" altLang="en-US">
                <a:solidFill>
                  <a:schemeClr val="bg1"/>
                </a:solidFill>
              </a:rPr>
              <a:t>cese mientras está fuera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>
                <a:solidFill>
                  <a:schemeClr val="bg1"/>
                </a:solidFill>
              </a:rPr>
              <a:t>Estación meteorológica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>
                <a:solidFill>
                  <a:schemeClr val="bg1"/>
                </a:solidFill>
              </a:rPr>
              <a:t>WX en VHF-FM Radio Marino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9B3B344B-9FBD-074D-9D22-E229A9F71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6435725"/>
            <a:ext cx="203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93C18597-EE03-3247-BDB5-551E0E791FD6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270996F-F8FD-2740-9F1D-393519F0FA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Objetivos de la Unidad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173F763-00A7-7946-8646-C923F1532F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47788"/>
            <a:ext cx="7543800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err="1"/>
              <a:t>Accidentes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prevención</a:t>
            </a:r>
            <a:r>
              <a:rPr lang="en-US" dirty="0"/>
              <a:t> 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err="1"/>
              <a:t>Seguridad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embarcación</a:t>
            </a:r>
            <a:r>
              <a:rPr lang="en-US" dirty="0"/>
              <a:t> personal</a:t>
            </a:r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err="1"/>
              <a:t>Inmersión</a:t>
            </a:r>
            <a:r>
              <a:rPr lang="en-US" dirty="0"/>
              <a:t> en </a:t>
            </a:r>
            <a:r>
              <a:rPr lang="en-US" dirty="0" err="1"/>
              <a:t>agua</a:t>
            </a:r>
            <a:r>
              <a:rPr lang="en-US" dirty="0"/>
              <a:t> </a:t>
            </a:r>
            <a:r>
              <a:rPr lang="en-US" dirty="0" err="1"/>
              <a:t>fría</a:t>
            </a:r>
            <a:r>
              <a:rPr lang="en-US" dirty="0"/>
              <a:t>/</a:t>
            </a:r>
            <a:r>
              <a:rPr lang="en-US" dirty="0" err="1"/>
              <a:t>Hipotermia</a:t>
            </a:r>
            <a:endParaRPr lang="en-US" dirty="0"/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err="1"/>
              <a:t>Veleros</a:t>
            </a:r>
            <a:endParaRPr lang="en-US" dirty="0"/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err="1"/>
              <a:t>Monóxido</a:t>
            </a:r>
            <a:r>
              <a:rPr lang="en-US" dirty="0"/>
              <a:t> de </a:t>
            </a:r>
            <a:r>
              <a:rPr lang="en-US" dirty="0" err="1"/>
              <a:t>Carbono</a:t>
            </a:r>
            <a:endParaRPr lang="en-US" dirty="0"/>
          </a:p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/>
              <a:t>Fuentes de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meteorológica</a:t>
            </a:r>
            <a:r>
              <a:rPr lang="en-US" dirty="0"/>
              <a:t> y </a:t>
            </a:r>
            <a:r>
              <a:rPr lang="en-US" dirty="0" err="1"/>
              <a:t>señales</a:t>
            </a:r>
            <a:r>
              <a:rPr lang="en-US" dirty="0"/>
              <a:t> de</a:t>
            </a:r>
          </a:p>
          <a:p>
            <a:pPr marL="0" indent="158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/>
              <a:t>   </a:t>
            </a:r>
            <a:r>
              <a:rPr lang="en-US" dirty="0" err="1"/>
              <a:t>peligro</a:t>
            </a:r>
            <a:endParaRPr lang="en-US" dirty="0"/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ABE40D78-14FA-D04C-873A-997F5762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805363"/>
            <a:ext cx="16367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indefinite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indefinite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indefinite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indefinite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indefinite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indefinite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CDD004F4-701A-1A43-AD6C-03E0C4BE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72461C6B-FF74-7844-AC4A-6B3F4EF3D7B0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30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62A2956E-119C-CE42-A39B-26A3107E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6" name="Rectangle 3">
            <a:extLst>
              <a:ext uri="{FF2B5EF4-FFF2-40B4-BE49-F238E27FC236}">
                <a16:creationId xmlns:a16="http://schemas.microsoft.com/office/drawing/2014/main" id="{D4318172-7E9F-F944-B23F-A34001A91A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Clima</a:t>
            </a:r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E782555E-DDF6-F74F-B041-E5D51532B6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400" y="1333500"/>
            <a:ext cx="8077200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err="1">
                <a:solidFill>
                  <a:schemeClr val="bg1"/>
                </a:solidFill>
              </a:rPr>
              <a:t>Indicios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Alerta</a:t>
            </a:r>
            <a:endParaRPr lang="en-US" dirty="0">
              <a:solidFill>
                <a:schemeClr val="bg1"/>
              </a:solidFill>
            </a:endParaRP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err="1">
                <a:solidFill>
                  <a:schemeClr val="accent3"/>
                </a:solidFill>
              </a:rPr>
              <a:t>Formaciones</a:t>
            </a:r>
            <a:r>
              <a:rPr lang="en-US" sz="2400" dirty="0">
                <a:solidFill>
                  <a:schemeClr val="accent3"/>
                </a:solidFill>
              </a:rPr>
              <a:t> de </a:t>
            </a:r>
            <a:r>
              <a:rPr lang="en-US" sz="2400" dirty="0" err="1">
                <a:solidFill>
                  <a:schemeClr val="accent3"/>
                </a:solidFill>
              </a:rPr>
              <a:t>nubes</a:t>
            </a:r>
            <a:endParaRPr lang="en-US" sz="2400" dirty="0">
              <a:solidFill>
                <a:schemeClr val="accent3"/>
              </a:solidFill>
            </a:endParaRP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err="1">
                <a:solidFill>
                  <a:schemeClr val="accent3"/>
                </a:solidFill>
              </a:rPr>
              <a:t>Cambios</a:t>
            </a:r>
            <a:r>
              <a:rPr lang="en-US" sz="2400" dirty="0">
                <a:solidFill>
                  <a:schemeClr val="accent3"/>
                </a:solidFill>
              </a:rPr>
              <a:t> en el </a:t>
            </a:r>
            <a:r>
              <a:rPr lang="en-US" sz="2400" dirty="0" err="1">
                <a:solidFill>
                  <a:schemeClr val="accent3"/>
                </a:solidFill>
              </a:rPr>
              <a:t>viento</a:t>
            </a:r>
            <a:endParaRPr lang="en-US" sz="2400" dirty="0">
              <a:solidFill>
                <a:schemeClr val="accent3"/>
              </a:solidFill>
            </a:endParaRP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err="1">
                <a:solidFill>
                  <a:schemeClr val="accent3"/>
                </a:solidFill>
              </a:rPr>
              <a:t>Estática</a:t>
            </a:r>
            <a:r>
              <a:rPr lang="en-US" sz="2400" dirty="0">
                <a:solidFill>
                  <a:schemeClr val="accent3"/>
                </a:solidFill>
              </a:rPr>
              <a:t> en la </a:t>
            </a:r>
            <a:r>
              <a:rPr lang="en-US" sz="2400" dirty="0" err="1">
                <a:solidFill>
                  <a:schemeClr val="accent3"/>
                </a:solidFill>
              </a:rPr>
              <a:t>onda</a:t>
            </a:r>
            <a:r>
              <a:rPr lang="en-US" sz="2400" dirty="0">
                <a:solidFill>
                  <a:schemeClr val="accent3"/>
                </a:solidFill>
              </a:rPr>
              <a:t> AM del radio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8A0DFC67-970C-8549-B441-E65DDBABF4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315200" cy="639763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>
                <a:latin typeface="Arial Black" panose="020B0604020202020204" pitchFamily="34" charset="0"/>
              </a:rPr>
              <a:t>¡Gracias!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9B2FA5F-5924-CF48-85A5-2E18309B0CD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077200" cy="4953000"/>
          </a:xfrm>
        </p:spPr>
        <p:txBody>
          <a:bodyPr/>
          <a:lstStyle/>
          <a:p>
            <a:pPr marL="0" indent="158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/>
          </a:p>
          <a:p>
            <a:pPr marL="0" indent="158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/>
          </a:p>
          <a:p>
            <a:pPr marL="0" indent="158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/>
          </a:p>
          <a:p>
            <a:pPr marL="0" indent="158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/>
          </a:p>
          <a:p>
            <a:pPr marL="0" indent="158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/>
          </a:p>
          <a:p>
            <a:pPr marL="0" indent="1588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/>
          </a:p>
          <a:p>
            <a:pPr marL="341313" indent="-339725" eaLnBrk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Symbol" charset="2"/>
              <a:buChar char="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sz="1800"/>
              <a:t>              Illustrations provided by McGraw Hill Education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827B5DD3-6252-4A47-AB73-38DFCC5C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4357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95A72A5F-7A20-6E4E-A92C-9F3FF323EA87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31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ED1A1A0D-BD72-0745-8EDC-11A86130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133600"/>
            <a:ext cx="2430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2" name="Rectangle 5">
            <a:extLst>
              <a:ext uri="{FF2B5EF4-FFF2-40B4-BE49-F238E27FC236}">
                <a16:creationId xmlns:a16="http://schemas.microsoft.com/office/drawing/2014/main" id="{83DEB9A5-657B-1446-BFC3-73A8F7FD0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6096000"/>
            <a:ext cx="7000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45000" rIns="4572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solidFill>
                  <a:srgbClr val="000066"/>
                </a:solidFill>
              </a:rPr>
              <a:t>The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11044751-2DA2-F741-8A73-7C837FC9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6435725"/>
            <a:ext cx="203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280B30DC-0F36-1246-B841-2DB4FF828027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2B7FF0D-461C-354C-8C30-F9A855D3E2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>
                <a:latin typeface="Arial Black" panose="020B0604020202020204" pitchFamily="34" charset="0"/>
              </a:rPr>
              <a:t>Seguridad de Embarcaciones Pequeñas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F410252-A527-6F43-9A81-A9D725CC29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Informar a los pasajeros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Localización de los s alvavidas (PFD)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Extintores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Kit de primeros auxilios 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Bengalas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Operación de la radio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Utilización del baño (Head) de la Nave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Manejo de las líneas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Rescatando un “hombre al agua”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Atracando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/>
              <a:t>Anclaje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357BB60B-A6B4-0949-A8D8-2C8492E5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6435725"/>
            <a:ext cx="203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1CA84A81-D6B4-A44F-A659-A4F6CCEFC133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44DE6B3-E661-784F-8DEF-2284D1421C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>
                <a:latin typeface="Arial Black" panose="020B0604020202020204" pitchFamily="34" charset="0"/>
              </a:rPr>
              <a:t>Seguridad de Embarcaciones Pequeñas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F2CCCB3-1CAD-7841-A435-850244C6E6E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686800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600"/>
              <a:t>Conocer la ubicación de los equipos de emergencia, maximiza el tiempo cuando los segundos cuentan</a:t>
            </a:r>
          </a:p>
          <a:p>
            <a:pPr marL="341313" indent="-339725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600"/>
              <a:t>Preparar planes antes de necesitarlos</a:t>
            </a:r>
          </a:p>
          <a:p>
            <a:pPr marL="341313" indent="-339725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600"/>
              <a:t>Esté listo para responder a una situación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72607E46-4553-8147-AEA1-11E145281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6435725"/>
            <a:ext cx="203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4AC0CC53-F653-A54C-AC4D-DAAEA2C71205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4C0F2D5-1804-9045-9757-0AFDEDFB78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>
                <a:latin typeface="Arial Black" panose="020B0604020202020204" pitchFamily="34" charset="0"/>
              </a:rPr>
              <a:t>Seguridad de Embarcaciones Pequeñas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A944271-18DD-1A43-BC54-5E5D75E373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534400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Razones de las fatalidades a bordo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Errores humanos 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La mitad ocurre en lagos y lagunas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Mas de la mitad ocurren en embarcaciones de 12 a 16 pies de largo y en el muelle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No utilizar su salvavidas “PFD”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Uso de alcohol y drogas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Ahogarse tras caer fuera de borda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C6F0B5ED-47D1-1F43-902A-401806156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6435725"/>
            <a:ext cx="203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62154E8E-34B7-6942-9424-EAA3F00A67F1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1FE409C-7FEF-0149-A6B2-DC5FD6A0F1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>
                <a:latin typeface="Arial Black" panose="020B0604020202020204" pitchFamily="34" charset="0"/>
              </a:rPr>
              <a:t>Seguridad de Embarcaciones Pequeñas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4DEF597-4C9B-574C-A88A-298A9C42E88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077200" cy="49530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4000"/>
              <a:t>Evite inundar su embarcación de dos maneras</a:t>
            </a:r>
          </a:p>
          <a:p>
            <a:pPr marL="741363" lvl="1" indent="-282575" eaLnBrk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4000"/>
              <a:t>No navegue una embarcación pequeña en mares picados</a:t>
            </a:r>
          </a:p>
          <a:p>
            <a:pPr marL="741363" lvl="1" indent="-282575" eaLnBrk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4000"/>
              <a:t>Entienda acerca de la flotabilidad de su bote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DC77004E-CA72-4549-9B4E-853E44B4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6435725"/>
            <a:ext cx="203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268DE2B3-ED38-4444-82C4-75C6DC0D4518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72E7C04-00EA-FD4B-A5DE-81C53645F6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>
                <a:latin typeface="Arial Black" panose="020B0604020202020204" pitchFamily="34" charset="0"/>
              </a:rPr>
              <a:t>Seguridad de Embarcaciones Pequeñas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7F18042-ED3B-ED4B-9D21-9DBB181CF5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4800600" cy="46482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/>
              <a:t>La </a:t>
            </a:r>
            <a:r>
              <a:rPr lang="en-US" dirty="0" err="1"/>
              <a:t>habilidad</a:t>
            </a:r>
            <a:r>
              <a:rPr lang="en-US" dirty="0"/>
              <a:t> de un </a:t>
            </a:r>
            <a:r>
              <a:rPr lang="en-US" dirty="0" err="1"/>
              <a:t>bote</a:t>
            </a:r>
            <a:r>
              <a:rPr lang="en-US" dirty="0"/>
              <a:t> de </a:t>
            </a:r>
            <a:r>
              <a:rPr lang="en-US" dirty="0" err="1"/>
              <a:t>resistir</a:t>
            </a:r>
            <a:r>
              <a:rPr lang="en-US" dirty="0"/>
              <a:t> </a:t>
            </a:r>
            <a:r>
              <a:rPr lang="en-US" dirty="0" err="1"/>
              <a:t>naufraguar</a:t>
            </a:r>
            <a:r>
              <a:rPr lang="en-US" dirty="0"/>
              <a:t> </a:t>
            </a:r>
            <a:r>
              <a:rPr lang="en-US" dirty="0" err="1"/>
              <a:t>depende</a:t>
            </a:r>
            <a:r>
              <a:rPr lang="en-US" dirty="0"/>
              <a:t> de:</a:t>
            </a:r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/>
              <a:t>Forma del </a:t>
            </a:r>
            <a:r>
              <a:rPr lang="en-US" sz="2400" dirty="0" err="1"/>
              <a:t>casco</a:t>
            </a:r>
            <a:endParaRPr lang="en-US" sz="2400" dirty="0"/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err="1"/>
              <a:t>Cantidad</a:t>
            </a:r>
            <a:r>
              <a:rPr lang="en-US" sz="2400" dirty="0"/>
              <a:t> de </a:t>
            </a:r>
            <a:r>
              <a:rPr lang="en-US" sz="2400" dirty="0" err="1"/>
              <a:t>flotabilidad</a:t>
            </a:r>
            <a:endParaRPr lang="en-US" sz="2400" dirty="0"/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/>
              <a:t>Centro de </a:t>
            </a:r>
            <a:r>
              <a:rPr lang="en-US" sz="2400" dirty="0" err="1"/>
              <a:t>gravedad</a:t>
            </a:r>
            <a:endParaRPr lang="en-US" sz="2400" dirty="0"/>
          </a:p>
          <a:p>
            <a:pPr marL="741363" lvl="1" indent="-282575" eaLnBrk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Symbol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/>
              <a:t>Centro de </a:t>
            </a:r>
            <a:r>
              <a:rPr lang="en-US" sz="2400" dirty="0" err="1"/>
              <a:t>flotación</a:t>
            </a:r>
            <a:endParaRPr lang="en-US" sz="2400" dirty="0"/>
          </a:p>
          <a:p>
            <a:pPr marL="0" indent="457200" eaLnBrk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/>
              <a:t>    </a:t>
            </a: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75C97751-FF47-B94E-8741-2299EB11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219200"/>
            <a:ext cx="37433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0" name="Rectangle 5">
            <a:extLst>
              <a:ext uri="{FF2B5EF4-FFF2-40B4-BE49-F238E27FC236}">
                <a16:creationId xmlns:a16="http://schemas.microsoft.com/office/drawing/2014/main" id="{6F322F99-A3E6-3944-A5A7-31346B5C2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6F03E069-85F6-C948-95D3-35BBF461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6435725"/>
            <a:ext cx="203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6EABD3A5-3C3B-CB43-8B01-5C331BFF133D}" type="slidenum">
              <a:rPr lang="en-US" altLang="en-US" sz="1400">
                <a:solidFill>
                  <a:srgbClr val="000066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B938C2-AD1E-BA48-958B-AD763401AE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639763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>
                <a:latin typeface="Arial Black" panose="020B0604020202020204" pitchFamily="34" charset="0"/>
              </a:rPr>
              <a:t>Estabilidad de Embarcaciones Pequeñas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9B0C006-6434-8845-86E9-0D92D3A8F4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4191000" cy="4114800"/>
          </a:xfrm>
        </p:spPr>
        <p:txBody>
          <a:bodyPr/>
          <a:lstStyle/>
          <a:p>
            <a:pPr marL="341313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La sobrecarga es un factor mayor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Cambia el centro de gravedad</a:t>
            </a:r>
          </a:p>
          <a:p>
            <a:pPr marL="741363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itchFamily="2" charset="2"/>
              <a:buChar char="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Disminuye la francaborda de la embarcación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4A43277B-2F66-3D4C-ABF6-7D161729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5704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4" name="Rectangle 5">
            <a:extLst>
              <a:ext uri="{FF2B5EF4-FFF2-40B4-BE49-F238E27FC236}">
                <a16:creationId xmlns:a16="http://schemas.microsoft.com/office/drawing/2014/main" id="{7F9D17B3-91DF-3643-8E2D-00724BA2A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143000"/>
            <a:ext cx="152400" cy="52578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34587</TotalTime>
  <Words>1074</Words>
  <Application>Microsoft Office PowerPoint</Application>
  <PresentationFormat>On-screen Show (4:3)</PresentationFormat>
  <Paragraphs>285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Symbol</vt:lpstr>
      <vt:lpstr>Times New Roman</vt:lpstr>
      <vt:lpstr>Office Theme</vt:lpstr>
      <vt:lpstr>1_Office Theme</vt:lpstr>
      <vt:lpstr>2_Office Theme</vt:lpstr>
      <vt:lpstr>Seguridad Marítima </vt:lpstr>
      <vt:lpstr>Seguridad Marítima </vt:lpstr>
      <vt:lpstr>Objetivos de la Unidad</vt:lpstr>
      <vt:lpstr>Seguridad de Embarcaciones Pequeñas</vt:lpstr>
      <vt:lpstr>Seguridad de Embarcaciones Pequeñas</vt:lpstr>
      <vt:lpstr>Seguridad de Embarcaciones Pequeñas</vt:lpstr>
      <vt:lpstr>Seguridad de Embarcaciones Pequeñas</vt:lpstr>
      <vt:lpstr>Seguridad de Embarcaciones Pequeñas</vt:lpstr>
      <vt:lpstr>Estabilidad de Embarcaciones Pequeñas</vt:lpstr>
      <vt:lpstr>Estabilidad de Embarcaciones Pequeñas</vt:lpstr>
      <vt:lpstr>Estabilidad de Embarcaciones Pequeñas</vt:lpstr>
      <vt:lpstr>Estabilidad de Embarcaciones Pequeñas</vt:lpstr>
      <vt:lpstr>Estabilidad de Embarcaciones Pequeñas</vt:lpstr>
      <vt:lpstr>Estabilidad de Embarcaciones Pequeñas</vt:lpstr>
      <vt:lpstr>Actividad para los Estudiantes</vt:lpstr>
      <vt:lpstr>Motoras Acuáticas</vt:lpstr>
      <vt:lpstr>Motoras Acuáticas</vt:lpstr>
      <vt:lpstr>Motoras Acuáticas</vt:lpstr>
      <vt:lpstr>Motoras Acuáticas</vt:lpstr>
      <vt:lpstr>Nadar Cerca de Botes</vt:lpstr>
      <vt:lpstr>Agua Fría</vt:lpstr>
      <vt:lpstr>Hipotermia</vt:lpstr>
      <vt:lpstr>Lanchas y Veleros</vt:lpstr>
      <vt:lpstr>Lanchas y Veleros</vt:lpstr>
      <vt:lpstr>Lanchas y Veleros</vt:lpstr>
      <vt:lpstr>Lanchas y Veleros</vt:lpstr>
      <vt:lpstr>Actividad de Estudiantes</vt:lpstr>
      <vt:lpstr>Envenenamiento por monóxido de carbono</vt:lpstr>
      <vt:lpstr>Clima</vt:lpstr>
      <vt:lpstr>Clima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Marítima</dc:title>
  <dc:creator>valentin</dc:creator>
  <cp:lastModifiedBy>S</cp:lastModifiedBy>
  <cp:revision>33</cp:revision>
  <cp:lastPrinted>1601-01-01T00:00:00Z</cp:lastPrinted>
  <dcterms:created xsi:type="dcterms:W3CDTF">1601-01-01T00:00:00Z</dcterms:created>
  <dcterms:modified xsi:type="dcterms:W3CDTF">2021-02-22T19:33:44Z</dcterms:modified>
</cp:coreProperties>
</file>